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309" r:id="rId2"/>
    <p:sldId id="257" r:id="rId3"/>
    <p:sldId id="258" r:id="rId4"/>
    <p:sldId id="286" r:id="rId5"/>
    <p:sldId id="256" r:id="rId6"/>
    <p:sldId id="259" r:id="rId7"/>
    <p:sldId id="260" r:id="rId8"/>
    <p:sldId id="261" r:id="rId9"/>
    <p:sldId id="287" r:id="rId10"/>
    <p:sldId id="262" r:id="rId11"/>
    <p:sldId id="263" r:id="rId12"/>
    <p:sldId id="264" r:id="rId13"/>
    <p:sldId id="265" r:id="rId14"/>
    <p:sldId id="288" r:id="rId15"/>
    <p:sldId id="289" r:id="rId16"/>
    <p:sldId id="266" r:id="rId17"/>
    <p:sldId id="267" r:id="rId18"/>
    <p:sldId id="268" r:id="rId19"/>
    <p:sldId id="290" r:id="rId20"/>
    <p:sldId id="291" r:id="rId21"/>
    <p:sldId id="292" r:id="rId22"/>
    <p:sldId id="293" r:id="rId23"/>
    <p:sldId id="294" r:id="rId24"/>
    <p:sldId id="269" r:id="rId25"/>
    <p:sldId id="295" r:id="rId26"/>
    <p:sldId id="270" r:id="rId27"/>
    <p:sldId id="304" r:id="rId28"/>
    <p:sldId id="308" r:id="rId29"/>
    <p:sldId id="307" r:id="rId30"/>
    <p:sldId id="306" r:id="rId31"/>
    <p:sldId id="271" r:id="rId32"/>
    <p:sldId id="296" r:id="rId33"/>
    <p:sldId id="297" r:id="rId34"/>
    <p:sldId id="272" r:id="rId35"/>
    <p:sldId id="274" r:id="rId36"/>
    <p:sldId id="298" r:id="rId37"/>
    <p:sldId id="275" r:id="rId38"/>
    <p:sldId id="276" r:id="rId39"/>
    <p:sldId id="302" r:id="rId40"/>
    <p:sldId id="277" r:id="rId41"/>
    <p:sldId id="278" r:id="rId42"/>
    <p:sldId id="279" r:id="rId43"/>
    <p:sldId id="280" r:id="rId44"/>
    <p:sldId id="299" r:id="rId45"/>
    <p:sldId id="300" r:id="rId46"/>
    <p:sldId id="301" r:id="rId47"/>
    <p:sldId id="281" r:id="rId48"/>
    <p:sldId id="282" r:id="rId49"/>
    <p:sldId id="283" r:id="rId50"/>
    <p:sldId id="284" r:id="rId51"/>
    <p:sldId id="285" r:id="rId52"/>
  </p:sldIdLst>
  <p:sldSz cx="9144000" cy="6858000" type="screen4x3"/>
  <p:notesSz cx="6858000" cy="9144000"/>
  <p:photoAlbum/>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82" autoAdjust="0"/>
    <p:restoredTop sz="94612" autoAdjust="0"/>
  </p:normalViewPr>
  <p:slideViewPr>
    <p:cSldViewPr>
      <p:cViewPr varScale="1">
        <p:scale>
          <a:sx n="79" d="100"/>
          <a:sy n="79" d="100"/>
        </p:scale>
        <p:origin x="54" y="7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A9E57522-0CA5-4D79-B695-3AC142F4A6A4}" type="datetimeFigureOut">
              <a:rPr lang="en-US"/>
              <a:pPr>
                <a:defRPr/>
              </a:pPr>
              <a:t>2/10/2021</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CA"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463ACE86-9F6E-4A5E-8FBF-C7D462B32A51}" type="slidenum">
              <a:rPr lang="en-CA"/>
              <a:pPr>
                <a:defRPr/>
              </a:pPr>
              <a:t>‹#›</a:t>
            </a:fld>
            <a:endParaRPr lang="en-CA"/>
          </a:p>
        </p:txBody>
      </p:sp>
    </p:spTree>
    <p:extLst>
      <p:ext uri="{BB962C8B-B14F-4D97-AF65-F5344CB8AC3E}">
        <p14:creationId xmlns:p14="http://schemas.microsoft.com/office/powerpoint/2010/main" val="30082073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lvl1pPr>
              <a:defRPr/>
            </a:lvl1pPr>
          </a:lstStyle>
          <a:p>
            <a:pPr>
              <a:defRPr/>
            </a:pPr>
            <a:fld id="{EEC0BB57-FE65-468A-A389-0582727DFFFD}" type="datetimeFigureOut">
              <a:rPr lang="en-US"/>
              <a:pPr>
                <a:defRPr/>
              </a:pPr>
              <a:t>2/10/2021</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C75DCFDB-65AE-447F-B07E-069B08F1BFBC}" type="slidenum">
              <a:rPr lang="en-CA"/>
              <a:pPr>
                <a:defRPr/>
              </a:pPr>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lvl1pPr>
              <a:defRPr/>
            </a:lvl1pPr>
          </a:lstStyle>
          <a:p>
            <a:pPr>
              <a:defRPr/>
            </a:pPr>
            <a:fld id="{383B3AD6-384A-4BF0-AB89-5B62ABBA26DF}" type="datetimeFigureOut">
              <a:rPr lang="en-US"/>
              <a:pPr>
                <a:defRPr/>
              </a:pPr>
              <a:t>2/10/2021</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9034D4C1-981A-412D-BEA2-578735A48F1C}" type="slidenum">
              <a:rPr lang="en-CA"/>
              <a:pPr>
                <a:defRPr/>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lvl1pPr>
              <a:defRPr/>
            </a:lvl1pPr>
          </a:lstStyle>
          <a:p>
            <a:pPr>
              <a:defRPr/>
            </a:pPr>
            <a:fld id="{219AB81A-6EDE-46D5-A9F6-382C38A5D7BF}" type="datetimeFigureOut">
              <a:rPr lang="en-US"/>
              <a:pPr>
                <a:defRPr/>
              </a:pPr>
              <a:t>2/10/2021</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87BF9DE9-5F6C-4B66-AD10-78F000598CDF}" type="slidenum">
              <a:rPr lang="en-CA"/>
              <a:pPr>
                <a:defRPr/>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lvl1pPr>
              <a:defRPr/>
            </a:lvl1pPr>
          </a:lstStyle>
          <a:p>
            <a:pPr>
              <a:defRPr/>
            </a:pPr>
            <a:fld id="{E2FBB2B1-7841-4154-AF16-89C4FB3A3055}" type="datetimeFigureOut">
              <a:rPr lang="en-US"/>
              <a:pPr>
                <a:defRPr/>
              </a:pPr>
              <a:t>2/10/2021</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FE9A10B0-41CD-410C-A885-2FE445B6FDB1}" type="slidenum">
              <a:rPr lang="en-CA"/>
              <a:pPr>
                <a:defRPr/>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B95CE490-90BC-413B-A8F7-7202ACD85E2E}" type="datetimeFigureOut">
              <a:rPr lang="en-US"/>
              <a:pPr>
                <a:defRPr/>
              </a:pPr>
              <a:t>2/10/2021</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5F58ED31-F997-4770-8363-2BA907BB96CE}" type="slidenum">
              <a:rPr lang="en-CA"/>
              <a:pPr>
                <a:defRPr/>
              </a:pPr>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3"/>
          <p:cNvSpPr>
            <a:spLocks noGrp="1"/>
          </p:cNvSpPr>
          <p:nvPr>
            <p:ph type="dt" sz="half" idx="10"/>
          </p:nvPr>
        </p:nvSpPr>
        <p:spPr/>
        <p:txBody>
          <a:bodyPr/>
          <a:lstStyle>
            <a:lvl1pPr>
              <a:defRPr/>
            </a:lvl1pPr>
          </a:lstStyle>
          <a:p>
            <a:pPr>
              <a:defRPr/>
            </a:pPr>
            <a:fld id="{2CF48734-EE55-49BD-9C2D-011948E02D92}" type="datetimeFigureOut">
              <a:rPr lang="en-US"/>
              <a:pPr>
                <a:defRPr/>
              </a:pPr>
              <a:t>2/10/2021</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384F8789-E26C-4865-B8F2-699F8881D745}" type="slidenum">
              <a:rPr lang="en-CA"/>
              <a:pPr>
                <a:defRPr/>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3"/>
          <p:cNvSpPr>
            <a:spLocks noGrp="1"/>
          </p:cNvSpPr>
          <p:nvPr>
            <p:ph type="dt" sz="half" idx="10"/>
          </p:nvPr>
        </p:nvSpPr>
        <p:spPr/>
        <p:txBody>
          <a:bodyPr/>
          <a:lstStyle>
            <a:lvl1pPr>
              <a:defRPr/>
            </a:lvl1pPr>
          </a:lstStyle>
          <a:p>
            <a:pPr>
              <a:defRPr/>
            </a:pPr>
            <a:fld id="{E9E58708-1094-4C9F-83AC-F26AC8137888}" type="datetimeFigureOut">
              <a:rPr lang="en-US"/>
              <a:pPr>
                <a:defRPr/>
              </a:pPr>
              <a:t>2/10/2021</a:t>
            </a:fld>
            <a:endParaRPr lang="en-CA"/>
          </a:p>
        </p:txBody>
      </p:sp>
      <p:sp>
        <p:nvSpPr>
          <p:cNvPr id="8" name="Footer Placeholder 4"/>
          <p:cNvSpPr>
            <a:spLocks noGrp="1"/>
          </p:cNvSpPr>
          <p:nvPr>
            <p:ph type="ftr" sz="quarter" idx="11"/>
          </p:nvPr>
        </p:nvSpPr>
        <p:spPr/>
        <p:txBody>
          <a:bodyPr/>
          <a:lstStyle>
            <a:lvl1pPr>
              <a:defRPr/>
            </a:lvl1pPr>
          </a:lstStyle>
          <a:p>
            <a:pPr>
              <a:defRPr/>
            </a:pPr>
            <a:endParaRPr lang="en-CA"/>
          </a:p>
        </p:txBody>
      </p:sp>
      <p:sp>
        <p:nvSpPr>
          <p:cNvPr id="9" name="Slide Number Placeholder 5"/>
          <p:cNvSpPr>
            <a:spLocks noGrp="1"/>
          </p:cNvSpPr>
          <p:nvPr>
            <p:ph type="sldNum" sz="quarter" idx="12"/>
          </p:nvPr>
        </p:nvSpPr>
        <p:spPr/>
        <p:txBody>
          <a:bodyPr/>
          <a:lstStyle>
            <a:lvl1pPr>
              <a:defRPr/>
            </a:lvl1pPr>
          </a:lstStyle>
          <a:p>
            <a:pPr>
              <a:defRPr/>
            </a:pPr>
            <a:fld id="{C91CFF28-4F18-46AB-A44B-1A2558C6D23F}" type="slidenum">
              <a:rPr lang="en-CA"/>
              <a:pPr>
                <a:defRPr/>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3"/>
          <p:cNvSpPr>
            <a:spLocks noGrp="1"/>
          </p:cNvSpPr>
          <p:nvPr>
            <p:ph type="dt" sz="half" idx="10"/>
          </p:nvPr>
        </p:nvSpPr>
        <p:spPr/>
        <p:txBody>
          <a:bodyPr/>
          <a:lstStyle>
            <a:lvl1pPr>
              <a:defRPr/>
            </a:lvl1pPr>
          </a:lstStyle>
          <a:p>
            <a:pPr>
              <a:defRPr/>
            </a:pPr>
            <a:fld id="{4392E7C8-7E64-44FC-82F9-B9DA4009CDEE}" type="datetimeFigureOut">
              <a:rPr lang="en-US"/>
              <a:pPr>
                <a:defRPr/>
              </a:pPr>
              <a:t>2/10/2021</a:t>
            </a:fld>
            <a:endParaRPr lang="en-CA"/>
          </a:p>
        </p:txBody>
      </p:sp>
      <p:sp>
        <p:nvSpPr>
          <p:cNvPr id="4" name="Footer Placeholder 4"/>
          <p:cNvSpPr>
            <a:spLocks noGrp="1"/>
          </p:cNvSpPr>
          <p:nvPr>
            <p:ph type="ftr" sz="quarter" idx="11"/>
          </p:nvPr>
        </p:nvSpPr>
        <p:spPr/>
        <p:txBody>
          <a:bodyPr/>
          <a:lstStyle>
            <a:lvl1pPr>
              <a:defRPr/>
            </a:lvl1pPr>
          </a:lstStyle>
          <a:p>
            <a:pPr>
              <a:defRPr/>
            </a:pPr>
            <a:endParaRPr lang="en-CA"/>
          </a:p>
        </p:txBody>
      </p:sp>
      <p:sp>
        <p:nvSpPr>
          <p:cNvPr id="5" name="Slide Number Placeholder 5"/>
          <p:cNvSpPr>
            <a:spLocks noGrp="1"/>
          </p:cNvSpPr>
          <p:nvPr>
            <p:ph type="sldNum" sz="quarter" idx="12"/>
          </p:nvPr>
        </p:nvSpPr>
        <p:spPr/>
        <p:txBody>
          <a:bodyPr/>
          <a:lstStyle>
            <a:lvl1pPr>
              <a:defRPr/>
            </a:lvl1pPr>
          </a:lstStyle>
          <a:p>
            <a:pPr>
              <a:defRPr/>
            </a:pPr>
            <a:fld id="{D38024F1-5D14-45CA-ABDB-EC2EBEDA3156}" type="slidenum">
              <a:rPr lang="en-CA"/>
              <a:pPr>
                <a:defRPr/>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F81A417-D2CA-4C12-9FD5-AEEFB9DBF3EC}" type="datetimeFigureOut">
              <a:rPr lang="en-US"/>
              <a:pPr>
                <a:defRPr/>
              </a:pPr>
              <a:t>2/10/2021</a:t>
            </a:fld>
            <a:endParaRPr lang="en-CA"/>
          </a:p>
        </p:txBody>
      </p:sp>
      <p:sp>
        <p:nvSpPr>
          <p:cNvPr id="3" name="Footer Placeholder 4"/>
          <p:cNvSpPr>
            <a:spLocks noGrp="1"/>
          </p:cNvSpPr>
          <p:nvPr>
            <p:ph type="ftr" sz="quarter" idx="11"/>
          </p:nvPr>
        </p:nvSpPr>
        <p:spPr/>
        <p:txBody>
          <a:bodyPr/>
          <a:lstStyle>
            <a:lvl1pPr>
              <a:defRPr/>
            </a:lvl1pPr>
          </a:lstStyle>
          <a:p>
            <a:pPr>
              <a:defRPr/>
            </a:pPr>
            <a:endParaRPr lang="en-CA"/>
          </a:p>
        </p:txBody>
      </p:sp>
      <p:sp>
        <p:nvSpPr>
          <p:cNvPr id="4" name="Slide Number Placeholder 5"/>
          <p:cNvSpPr>
            <a:spLocks noGrp="1"/>
          </p:cNvSpPr>
          <p:nvPr>
            <p:ph type="sldNum" sz="quarter" idx="12"/>
          </p:nvPr>
        </p:nvSpPr>
        <p:spPr/>
        <p:txBody>
          <a:bodyPr/>
          <a:lstStyle>
            <a:lvl1pPr>
              <a:defRPr/>
            </a:lvl1pPr>
          </a:lstStyle>
          <a:p>
            <a:pPr>
              <a:defRPr/>
            </a:pPr>
            <a:fld id="{80D66244-8BC9-4D2C-9947-8B4C85ABEC76}" type="slidenum">
              <a:rPr lang="en-CA"/>
              <a:pPr>
                <a:defRPr/>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763D214-BE5D-4F24-ACE2-F16532B09878}" type="datetimeFigureOut">
              <a:rPr lang="en-US"/>
              <a:pPr>
                <a:defRPr/>
              </a:pPr>
              <a:t>2/10/2021</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5209FAEB-6091-4D52-8EBD-8088CCCAF358}" type="slidenum">
              <a:rPr lang="en-CA"/>
              <a:pPr>
                <a:defRPr/>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3C2950A-0055-413E-A36E-0D7300D85231}" type="datetimeFigureOut">
              <a:rPr lang="en-US"/>
              <a:pPr>
                <a:defRPr/>
              </a:pPr>
              <a:t>2/10/2021</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8F4BF848-2461-409B-A686-EE3CB9509A90}" type="slidenum">
              <a:rPr lang="en-CA"/>
              <a:pPr>
                <a:defRPr/>
              </a:pPr>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CA"/>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F4D03F2-7086-4785-AEF0-B2D6703FBB26}" type="datetimeFigureOut">
              <a:rPr lang="en-US"/>
              <a:pPr>
                <a:defRPr/>
              </a:pPr>
              <a:t>2/10/2021</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D3DA4246-EC00-426D-B59C-0F5EB014F838}" type="slidenum">
              <a:rPr lang="en-CA"/>
              <a:pPr>
                <a:defRPr/>
              </a:pPr>
              <a:t>‹#›</a:t>
            </a:fld>
            <a:endParaRPr lang="en-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5.emf"/></Relationships>
</file>

<file path=ppt/slides/_rels/slide3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gif"/></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rtlCol="0">
            <a:normAutofit/>
          </a:bodyPr>
          <a:lstStyle/>
          <a:p>
            <a:pPr eaLnBrk="1" fontAlgn="auto" hangingPunct="1">
              <a:spcAft>
                <a:spcPts val="0"/>
              </a:spcAft>
              <a:defRPr/>
            </a:pPr>
            <a:r>
              <a:rPr lang="en-CA" dirty="0">
                <a:solidFill>
                  <a:schemeClr val="bg1">
                    <a:lumMod val="95000"/>
                  </a:schemeClr>
                </a:solidFill>
              </a:rPr>
              <a:t>THE GOSPEL PRESENTATION</a:t>
            </a:r>
          </a:p>
        </p:txBody>
      </p:sp>
      <p:sp>
        <p:nvSpPr>
          <p:cNvPr id="3" name="Subtitle 2"/>
          <p:cNvSpPr>
            <a:spLocks noGrp="1"/>
          </p:cNvSpPr>
          <p:nvPr>
            <p:ph type="subTitle" idx="1"/>
          </p:nvPr>
        </p:nvSpPr>
        <p:spPr>
          <a:xfrm>
            <a:off x="500063" y="1071563"/>
            <a:ext cx="8286750" cy="5500687"/>
          </a:xfrm>
        </p:spPr>
        <p:txBody>
          <a:bodyPr rtlCol="0">
            <a:normAutofit/>
          </a:bodyPr>
          <a:lstStyle/>
          <a:p>
            <a:pPr eaLnBrk="1" fontAlgn="auto" hangingPunct="1">
              <a:spcAft>
                <a:spcPts val="0"/>
              </a:spcAft>
              <a:buFont typeface="Arial" pitchFamily="34" charset="0"/>
              <a:buNone/>
              <a:defRPr/>
            </a:pPr>
            <a:endParaRPr lang="en-CA" dirty="0"/>
          </a:p>
        </p:txBody>
      </p:sp>
      <p:pic>
        <p:nvPicPr>
          <p:cNvPr id="4100" name="Picture 5" descr="Z074.JPG"/>
          <p:cNvPicPr>
            <a:picLocks noChangeAspect="1"/>
          </p:cNvPicPr>
          <p:nvPr/>
        </p:nvPicPr>
        <p:blipFill>
          <a:blip r:embed="rId2" cstate="print"/>
          <a:srcRect/>
          <a:stretch>
            <a:fillRect/>
          </a:stretch>
        </p:blipFill>
        <p:spPr bwMode="auto">
          <a:xfrm>
            <a:off x="0" y="0"/>
            <a:ext cx="9372533" cy="7029400"/>
          </a:xfrm>
          <a:prstGeom prst="rect">
            <a:avLst/>
          </a:prstGeom>
          <a:noFill/>
          <a:ln w="9525">
            <a:noFill/>
            <a:miter lim="800000"/>
            <a:headEnd/>
            <a:tailEnd/>
          </a:ln>
        </p:spPr>
      </p:pic>
      <p:sp>
        <p:nvSpPr>
          <p:cNvPr id="4101" name="Rectangle 6"/>
          <p:cNvSpPr>
            <a:spLocks noChangeArrowheads="1"/>
          </p:cNvSpPr>
          <p:nvPr/>
        </p:nvSpPr>
        <p:spPr bwMode="auto">
          <a:xfrm>
            <a:off x="0" y="285750"/>
            <a:ext cx="9144000" cy="1446550"/>
          </a:xfrm>
          <a:prstGeom prst="rect">
            <a:avLst/>
          </a:prstGeom>
          <a:noFill/>
          <a:ln w="9525">
            <a:noFill/>
            <a:miter lim="800000"/>
            <a:headEnd/>
            <a:tailEnd/>
          </a:ln>
        </p:spPr>
        <p:txBody>
          <a:bodyPr>
            <a:spAutoFit/>
          </a:bodyPr>
          <a:lstStyle/>
          <a:p>
            <a:pPr algn="ctr"/>
            <a:br>
              <a:rPr lang="en-CA" sz="4400" dirty="0"/>
            </a:br>
            <a:r>
              <a:rPr lang="en-CA" sz="4400" dirty="0">
                <a:solidFill>
                  <a:schemeClr val="bg1"/>
                </a:solidFill>
              </a:rPr>
              <a:t>EVANGELIETS PRÆSENTATION</a:t>
            </a:r>
            <a:endParaRPr lang="en-CA" sz="4400" dirty="0">
              <a:solidFill>
                <a:schemeClr val="bg1"/>
              </a:solidFill>
              <a:latin typeface="Calibri" pitchFamily="34" charset="0"/>
            </a:endParaRPr>
          </a:p>
        </p:txBody>
      </p:sp>
      <p:sp>
        <p:nvSpPr>
          <p:cNvPr id="6" name="Rectangle 5"/>
          <p:cNvSpPr/>
          <p:nvPr/>
        </p:nvSpPr>
        <p:spPr>
          <a:xfrm>
            <a:off x="2286000" y="3105835"/>
            <a:ext cx="4572000" cy="646331"/>
          </a:xfrm>
          <a:prstGeom prst="rect">
            <a:avLst/>
          </a:prstGeom>
        </p:spPr>
        <p:txBody>
          <a:bodyPr>
            <a:spAutoFit/>
          </a:bodyPr>
          <a:lstStyle/>
          <a:p>
            <a:br>
              <a:rPr lang="en-CA" dirty="0"/>
            </a:br>
            <a:endParaRPr lang="en-CA" dirty="0"/>
          </a:p>
        </p:txBody>
      </p:sp>
    </p:spTree>
    <p:extLst>
      <p:ext uri="{BB962C8B-B14F-4D97-AF65-F5344CB8AC3E}">
        <p14:creationId xmlns:p14="http://schemas.microsoft.com/office/powerpoint/2010/main" val="1663969094"/>
      </p:ext>
    </p:extLst>
  </p:cSld>
  <p:clrMapOvr>
    <a:masterClrMapping/>
  </p:clrMapOvr>
  <p:transition>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 descr="G-TSKY.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8195" name="TextBox 2"/>
          <p:cNvSpPr txBox="1">
            <a:spLocks noChangeArrowheads="1"/>
          </p:cNvSpPr>
          <p:nvPr/>
        </p:nvSpPr>
        <p:spPr bwMode="auto">
          <a:xfrm>
            <a:off x="428625" y="714375"/>
            <a:ext cx="184150" cy="369888"/>
          </a:xfrm>
          <a:prstGeom prst="rect">
            <a:avLst/>
          </a:prstGeom>
          <a:noFill/>
          <a:ln w="9525">
            <a:noFill/>
            <a:miter lim="800000"/>
            <a:headEnd/>
            <a:tailEnd/>
          </a:ln>
        </p:spPr>
        <p:txBody>
          <a:bodyPr wrap="none">
            <a:spAutoFit/>
          </a:bodyPr>
          <a:lstStyle/>
          <a:p>
            <a:endParaRPr lang="en-CA"/>
          </a:p>
        </p:txBody>
      </p:sp>
      <p:sp>
        <p:nvSpPr>
          <p:cNvPr id="4" name="TextBox 3"/>
          <p:cNvSpPr txBox="1"/>
          <p:nvPr/>
        </p:nvSpPr>
        <p:spPr>
          <a:xfrm>
            <a:off x="323528" y="-243408"/>
            <a:ext cx="11469807" cy="3416320"/>
          </a:xfrm>
          <a:prstGeom prst="rect">
            <a:avLst/>
          </a:prstGeom>
          <a:noFill/>
        </p:spPr>
        <p:txBody>
          <a:bodyPr wrap="square">
            <a:spAutoFit/>
          </a:bodyPr>
          <a:lstStyle/>
          <a:p>
            <a:pPr marL="342900" indent="-342900">
              <a:defRPr/>
            </a:pPr>
            <a:endParaRPr lang="da-DK" sz="3600" dirty="0"/>
          </a:p>
          <a:p>
            <a:pPr marL="342900" indent="-342900">
              <a:defRPr/>
            </a:pPr>
            <a:r>
              <a:rPr lang="da-DK" sz="3600" dirty="0"/>
              <a:t>Retfærdighed: </a:t>
            </a:r>
          </a:p>
          <a:p>
            <a:pPr marL="342900" indent="-342900">
              <a:defRPr/>
            </a:pPr>
            <a:r>
              <a:rPr lang="da-DK" sz="3600" dirty="0"/>
              <a:t>Han er klippen, hans arbejde er perfekt: </a:t>
            </a:r>
          </a:p>
          <a:p>
            <a:pPr marL="342900" indent="-342900">
              <a:defRPr/>
            </a:pPr>
            <a:r>
              <a:rPr lang="da-DK" sz="3600" dirty="0"/>
              <a:t>for alle hans veje er refærd!: en trofast Gud </a:t>
            </a:r>
          </a:p>
          <a:p>
            <a:pPr marL="342900" indent="-342900">
              <a:defRPr/>
            </a:pPr>
            <a:r>
              <a:rPr lang="da-DK" sz="3600" dirty="0"/>
              <a:t>og uden svig, retfærdig og sandru er han. </a:t>
            </a:r>
          </a:p>
          <a:p>
            <a:pPr marL="342900" indent="-342900">
              <a:defRPr/>
            </a:pPr>
            <a:r>
              <a:rPr lang="da-DK" sz="3600" dirty="0"/>
              <a:t>Deut. 32: 4</a:t>
            </a:r>
            <a:endParaRPr lang="en-CA" sz="3600" u="sng" dirty="0">
              <a:solidFill>
                <a:schemeClr val="bg1">
                  <a:lumMod val="95000"/>
                </a:schemeClr>
              </a:solidFill>
            </a:endParaRPr>
          </a:p>
        </p:txBody>
      </p:sp>
      <p:sp>
        <p:nvSpPr>
          <p:cNvPr id="5" name="TextBox 4"/>
          <p:cNvSpPr txBox="1"/>
          <p:nvPr/>
        </p:nvSpPr>
        <p:spPr>
          <a:xfrm>
            <a:off x="214313" y="3429000"/>
            <a:ext cx="8742362" cy="1754326"/>
          </a:xfrm>
          <a:prstGeom prst="rect">
            <a:avLst/>
          </a:prstGeom>
          <a:noFill/>
        </p:spPr>
        <p:txBody>
          <a:bodyPr>
            <a:spAutoFit/>
          </a:bodyPr>
          <a:lstStyle/>
          <a:p>
            <a:pPr>
              <a:defRPr/>
            </a:pPr>
            <a:r>
              <a:rPr lang="da-DK" sz="3600" dirty="0"/>
              <a:t>Og der er ingen anden Gud end mig; en retfærdig Gud og en frelser ... Esajas.45:12</a:t>
            </a:r>
            <a:endParaRPr lang="en-CA" sz="3600" u="sng" dirty="0">
              <a:solidFill>
                <a:schemeClr val="bg1">
                  <a:lumMod val="95000"/>
                </a:schemeClr>
              </a:solidFill>
            </a:endParaRPr>
          </a:p>
        </p:txBody>
      </p:sp>
      <p:sp>
        <p:nvSpPr>
          <p:cNvPr id="6" name="TextBox 5"/>
          <p:cNvSpPr txBox="1">
            <a:spLocks noChangeArrowheads="1"/>
          </p:cNvSpPr>
          <p:nvPr/>
        </p:nvSpPr>
        <p:spPr bwMode="auto">
          <a:xfrm>
            <a:off x="0" y="5072063"/>
            <a:ext cx="9144000" cy="1754326"/>
          </a:xfrm>
          <a:prstGeom prst="rect">
            <a:avLst/>
          </a:prstGeom>
          <a:noFill/>
          <a:ln w="9525">
            <a:noFill/>
            <a:miter lim="800000"/>
            <a:headEnd/>
            <a:tailEnd/>
          </a:ln>
        </p:spPr>
        <p:txBody>
          <a:bodyPr>
            <a:spAutoFit/>
          </a:bodyPr>
          <a:lstStyle/>
          <a:p>
            <a:r>
              <a:rPr lang="da-DK" sz="3600" dirty="0"/>
              <a:t>Vi ser da, at Gud er en kærlig Gud, der er perfekt, barmhjertig og en retfærdigheds Gud ...                   </a:t>
            </a:r>
            <a:r>
              <a:rPr lang="da-DK" sz="3600" dirty="0">
                <a:solidFill>
                  <a:srgbClr val="FF0000"/>
                </a:solidFill>
              </a:rPr>
              <a:t>Her er et spørgsmål?</a:t>
            </a:r>
            <a:endParaRPr lang="en-CA" sz="3600" dirty="0">
              <a:solidFill>
                <a:srgbClr val="FF0000"/>
              </a:solidFill>
            </a:endParaRP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3"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additive="base">
                                        <p:cTn id="12" dur="10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13" dur="1000" fill="hold"/>
                                        <p:tgtEl>
                                          <p:spTgt spid="6">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BROWN.JPG"/>
          <p:cNvPicPr>
            <a:picLocks noChangeAspect="1"/>
          </p:cNvPicPr>
          <p:nvPr/>
        </p:nvPicPr>
        <p:blipFill>
          <a:blip r:embed="rId2" cstate="print">
            <a:duotone>
              <a:prstClr val="black"/>
              <a:schemeClr val="accent6">
                <a:tint val="45000"/>
                <a:satMod val="400000"/>
              </a:schemeClr>
            </a:duotone>
          </a:blip>
          <a:stretch>
            <a:fillRect/>
          </a:stretch>
        </p:blipFill>
        <p:spPr>
          <a:xfrm>
            <a:off x="0" y="0"/>
            <a:ext cx="9144000" cy="6858000"/>
          </a:xfrm>
          <a:prstGeom prst="rect">
            <a:avLst/>
          </a:prstGeom>
        </p:spPr>
      </p:pic>
      <p:sp>
        <p:nvSpPr>
          <p:cNvPr id="3" name="TextBox 2"/>
          <p:cNvSpPr txBox="1">
            <a:spLocks noChangeArrowheads="1"/>
          </p:cNvSpPr>
          <p:nvPr/>
        </p:nvSpPr>
        <p:spPr bwMode="auto">
          <a:xfrm>
            <a:off x="0" y="428625"/>
            <a:ext cx="9144000" cy="5632311"/>
          </a:xfrm>
          <a:prstGeom prst="rect">
            <a:avLst/>
          </a:prstGeom>
          <a:noFill/>
          <a:ln w="9525">
            <a:noFill/>
            <a:miter lim="800000"/>
            <a:headEnd/>
            <a:tailEnd/>
          </a:ln>
        </p:spPr>
        <p:txBody>
          <a:bodyPr>
            <a:spAutoFit/>
          </a:bodyPr>
          <a:lstStyle/>
          <a:p>
            <a:r>
              <a:rPr lang="da-DK" sz="3600" dirty="0">
                <a:solidFill>
                  <a:schemeClr val="bg1"/>
                </a:solidFill>
              </a:rPr>
              <a:t>Under hvilke omstændigheder kan denne kærlige Gud demonstrere barmhjertighed og retfærdighed? </a:t>
            </a:r>
          </a:p>
          <a:p>
            <a:endParaRPr lang="da-DK" sz="3600" dirty="0">
              <a:solidFill>
                <a:schemeClr val="bg1"/>
              </a:solidFill>
            </a:endParaRPr>
          </a:p>
          <a:p>
            <a:r>
              <a:rPr lang="da-DK" sz="3600" dirty="0">
                <a:solidFill>
                  <a:schemeClr val="bg1"/>
                </a:solidFill>
              </a:rPr>
              <a:t>Er det ikke inden for synd og oprør imod ham? </a:t>
            </a:r>
          </a:p>
          <a:p>
            <a:endParaRPr lang="da-DK" sz="3600" dirty="0">
              <a:solidFill>
                <a:schemeClr val="bg1"/>
              </a:solidFill>
            </a:endParaRPr>
          </a:p>
          <a:p>
            <a:r>
              <a:rPr lang="da-DK" sz="3600" dirty="0">
                <a:solidFill>
                  <a:schemeClr val="bg1"/>
                </a:solidFill>
              </a:rPr>
              <a:t>Hvad er egentlig synd og oprør? </a:t>
            </a:r>
          </a:p>
          <a:p>
            <a:endParaRPr lang="da-DK" sz="3600" dirty="0">
              <a:solidFill>
                <a:schemeClr val="bg1"/>
              </a:solidFill>
            </a:endParaRPr>
          </a:p>
          <a:p>
            <a:r>
              <a:rPr lang="da-DK" sz="3600" dirty="0">
                <a:solidFill>
                  <a:schemeClr val="bg1"/>
                </a:solidFill>
              </a:rPr>
              <a:t>Her er hvad Bibelen siger om synd:</a:t>
            </a:r>
            <a:endParaRPr lang="en-CA" sz="3600" dirty="0">
              <a:solidFill>
                <a:schemeClr val="bg1"/>
              </a:solidFill>
            </a:endParaRP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righ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righ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right)">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ipe(right)">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 descr="S-BROWN.JPG"/>
          <p:cNvPicPr>
            <a:picLocks noChangeAspect="1"/>
          </p:cNvPicPr>
          <p:nvPr/>
        </p:nvPicPr>
        <p:blipFill>
          <a:blip r:embed="rId2" cstate="print">
            <a:lum contrast="30000"/>
          </a:blip>
          <a:srcRect/>
          <a:stretch>
            <a:fillRect/>
          </a:stretch>
        </p:blipFill>
        <p:spPr bwMode="auto">
          <a:xfrm>
            <a:off x="0" y="0"/>
            <a:ext cx="9144000" cy="6858000"/>
          </a:xfrm>
          <a:prstGeom prst="rect">
            <a:avLst/>
          </a:prstGeom>
          <a:noFill/>
          <a:ln w="9525">
            <a:noFill/>
            <a:miter lim="800000"/>
            <a:headEnd/>
            <a:tailEnd/>
          </a:ln>
        </p:spPr>
      </p:pic>
      <p:sp>
        <p:nvSpPr>
          <p:cNvPr id="3" name="TextBox 2"/>
          <p:cNvSpPr txBox="1">
            <a:spLocks noChangeArrowheads="1"/>
          </p:cNvSpPr>
          <p:nvPr/>
        </p:nvSpPr>
        <p:spPr bwMode="auto">
          <a:xfrm>
            <a:off x="41275" y="214313"/>
            <a:ext cx="9102725" cy="5078313"/>
          </a:xfrm>
          <a:prstGeom prst="rect">
            <a:avLst/>
          </a:prstGeom>
          <a:noFill/>
          <a:ln w="9525">
            <a:noFill/>
            <a:miter lim="800000"/>
            <a:headEnd/>
            <a:tailEnd/>
          </a:ln>
        </p:spPr>
        <p:txBody>
          <a:bodyPr>
            <a:spAutoFit/>
          </a:bodyPr>
          <a:lstStyle/>
          <a:p>
            <a:r>
              <a:rPr lang="da-DK" sz="3600" dirty="0">
                <a:solidFill>
                  <a:schemeClr val="bg1"/>
                </a:solidFill>
              </a:rPr>
              <a:t>Enhver der begår synd, overtræder også loven: for synd er overtrædelse af loven. 1Johannes 3: 4 </a:t>
            </a:r>
          </a:p>
          <a:p>
            <a:endParaRPr lang="da-DK" sz="3600" dirty="0">
              <a:solidFill>
                <a:schemeClr val="bg1"/>
              </a:solidFill>
            </a:endParaRPr>
          </a:p>
          <a:p>
            <a:r>
              <a:rPr lang="da-DK" sz="3600" dirty="0">
                <a:solidFill>
                  <a:schemeClr val="bg1"/>
                </a:solidFill>
              </a:rPr>
              <a:t>Ordet overtrædelse betyder lovløshed eller oprør.</a:t>
            </a:r>
            <a:endParaRPr lang="en-CA" sz="3600" dirty="0">
              <a:solidFill>
                <a:schemeClr val="bg1"/>
              </a:solidFill>
            </a:endParaRPr>
          </a:p>
          <a:p>
            <a:endParaRPr lang="en-CA" sz="3600" dirty="0">
              <a:solidFill>
                <a:schemeClr val="bg1"/>
              </a:solidFill>
            </a:endParaRPr>
          </a:p>
          <a:p>
            <a:r>
              <a:rPr lang="da-DK" sz="3600" dirty="0">
                <a:solidFill>
                  <a:schemeClr val="bg1"/>
                </a:solidFill>
              </a:rPr>
              <a:t>Så synd er faktisk oprør mod Gud og hans lov ...</a:t>
            </a:r>
            <a:r>
              <a:rPr lang="en-CA" sz="3600" dirty="0">
                <a:solidFill>
                  <a:schemeClr val="bg1"/>
                </a:solidFill>
              </a:rPr>
              <a:t> </a:t>
            </a:r>
            <a:r>
              <a:rPr lang="da-DK" sz="3600" dirty="0">
                <a:solidFill>
                  <a:srgbClr val="0070C0"/>
                </a:solidFill>
              </a:rPr>
              <a:t>Og Gud er kilden til alt liv ...</a:t>
            </a:r>
            <a:endParaRPr lang="en-CA" sz="3600" dirty="0">
              <a:solidFill>
                <a:srgbClr val="0070C0"/>
              </a:solidFill>
            </a:endParaRPr>
          </a:p>
        </p:txBody>
      </p:sp>
      <p:sp>
        <p:nvSpPr>
          <p:cNvPr id="4" name="TextBox 3"/>
          <p:cNvSpPr txBox="1">
            <a:spLocks noChangeArrowheads="1"/>
          </p:cNvSpPr>
          <p:nvPr/>
        </p:nvSpPr>
        <p:spPr bwMode="auto">
          <a:xfrm>
            <a:off x="0" y="5643563"/>
            <a:ext cx="9144000" cy="1077218"/>
          </a:xfrm>
          <a:prstGeom prst="rect">
            <a:avLst/>
          </a:prstGeom>
          <a:noFill/>
          <a:ln w="9525">
            <a:noFill/>
            <a:miter lim="800000"/>
            <a:headEnd/>
            <a:tailEnd/>
          </a:ln>
        </p:spPr>
        <p:txBody>
          <a:bodyPr>
            <a:spAutoFit/>
          </a:bodyPr>
          <a:lstStyle/>
          <a:p>
            <a:r>
              <a:rPr lang="da-DK" sz="3200" dirty="0">
                <a:solidFill>
                  <a:srgbClr val="002060"/>
                </a:solidFill>
              </a:rPr>
              <a:t>Hvad siger Gud er konsekvenserne af at synde eller gøre oprør mod ham og hans lov?</a:t>
            </a:r>
            <a:endParaRPr lang="en-CA" sz="3200" dirty="0">
              <a:solidFill>
                <a:srgbClr val="002060"/>
              </a:solidFill>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55"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p:cTn id="17"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18"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19" dur="10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6" fill="hold" nodeType="click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 calcmode="lin" valueType="num">
                                      <p:cBhvr additive="base">
                                        <p:cTn id="24"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 descr="S-BROWN.JPG"/>
          <p:cNvPicPr>
            <a:picLocks noChangeAspect="1"/>
          </p:cNvPicPr>
          <p:nvPr/>
        </p:nvPicPr>
        <p:blipFill>
          <a:blip r:embed="rId2" cstate="print">
            <a:lum bright="-20000"/>
          </a:blip>
          <a:srcRect/>
          <a:stretch>
            <a:fillRect/>
          </a:stretch>
        </p:blipFill>
        <p:spPr bwMode="auto">
          <a:xfrm>
            <a:off x="0" y="0"/>
            <a:ext cx="9144000" cy="6858000"/>
          </a:xfrm>
          <a:prstGeom prst="rect">
            <a:avLst/>
          </a:prstGeom>
          <a:noFill/>
          <a:ln w="9525">
            <a:noFill/>
            <a:miter lim="800000"/>
            <a:headEnd/>
            <a:tailEnd/>
          </a:ln>
        </p:spPr>
      </p:pic>
      <p:sp>
        <p:nvSpPr>
          <p:cNvPr id="11267" name="TextBox 3"/>
          <p:cNvSpPr txBox="1">
            <a:spLocks noChangeArrowheads="1"/>
          </p:cNvSpPr>
          <p:nvPr/>
        </p:nvSpPr>
        <p:spPr bwMode="auto">
          <a:xfrm>
            <a:off x="0" y="357188"/>
            <a:ext cx="9144000" cy="707886"/>
          </a:xfrm>
          <a:prstGeom prst="rect">
            <a:avLst/>
          </a:prstGeom>
          <a:noFill/>
          <a:ln w="9525">
            <a:noFill/>
            <a:miter lim="800000"/>
            <a:headEnd/>
            <a:tailEnd/>
          </a:ln>
        </p:spPr>
        <p:txBody>
          <a:bodyPr>
            <a:spAutoFit/>
          </a:bodyPr>
          <a:lstStyle/>
          <a:p>
            <a:r>
              <a:rPr lang="da-DK" sz="4000" dirty="0">
                <a:solidFill>
                  <a:schemeClr val="bg1"/>
                </a:solidFill>
              </a:rPr>
              <a:t>For syndens løn er døden ... Rom. 6:23</a:t>
            </a:r>
            <a:endParaRPr lang="en-CA" sz="4000" u="sng" dirty="0">
              <a:solidFill>
                <a:schemeClr val="bg1"/>
              </a:solidFill>
            </a:endParaRPr>
          </a:p>
        </p:txBody>
      </p:sp>
      <p:sp>
        <p:nvSpPr>
          <p:cNvPr id="5" name="TextBox 4"/>
          <p:cNvSpPr txBox="1">
            <a:spLocks noChangeArrowheads="1"/>
          </p:cNvSpPr>
          <p:nvPr/>
        </p:nvSpPr>
        <p:spPr bwMode="auto">
          <a:xfrm>
            <a:off x="0" y="2214563"/>
            <a:ext cx="9144000" cy="3170099"/>
          </a:xfrm>
          <a:prstGeom prst="rect">
            <a:avLst/>
          </a:prstGeom>
          <a:noFill/>
          <a:ln w="9525">
            <a:noFill/>
            <a:miter lim="800000"/>
            <a:headEnd/>
            <a:tailEnd/>
          </a:ln>
        </p:spPr>
        <p:txBody>
          <a:bodyPr>
            <a:spAutoFit/>
          </a:bodyPr>
          <a:lstStyle/>
          <a:p>
            <a:r>
              <a:rPr lang="da-DK" sz="4000" dirty="0">
                <a:solidFill>
                  <a:schemeClr val="bg1"/>
                </a:solidFill>
              </a:rPr>
              <a:t>Derfor lige som synden kom ind i verden ved et menneske og døden ved synden; og døden således trængte igennem til alle mennesker, fordi de alle syndede ... Rom. 5:12</a:t>
            </a:r>
            <a:endParaRPr lang="en-CA" sz="4000" u="sng" dirty="0">
              <a:solidFill>
                <a:schemeClr val="bg1"/>
              </a:solidFill>
            </a:endParaRP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BERRY.JPG"/>
          <p:cNvPicPr>
            <a:picLocks noChangeAspect="1"/>
          </p:cNvPicPr>
          <p:nvPr/>
        </p:nvPicPr>
        <p:blipFill>
          <a:blip r:embed="rId2" cstate="print">
            <a:lum contrast="-30000"/>
          </a:blip>
          <a:stretch>
            <a:fillRect/>
          </a:stretch>
        </p:blipFill>
        <p:spPr>
          <a:xfrm>
            <a:off x="0" y="0"/>
            <a:ext cx="9144000" cy="6858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3" name="TextBox 2"/>
          <p:cNvSpPr txBox="1"/>
          <p:nvPr/>
        </p:nvSpPr>
        <p:spPr>
          <a:xfrm>
            <a:off x="357158" y="571480"/>
            <a:ext cx="8501122" cy="4401205"/>
          </a:xfrm>
          <a:prstGeom prst="rect">
            <a:avLst/>
          </a:prstGeom>
          <a:noFill/>
        </p:spPr>
        <p:txBody>
          <a:bodyPr wrap="square" rtlCol="0">
            <a:spAutoFit/>
          </a:bodyPr>
          <a:lstStyle/>
          <a:p>
            <a:r>
              <a:rPr lang="da-DK" sz="4000" dirty="0">
                <a:solidFill>
                  <a:schemeClr val="bg1"/>
                </a:solidFill>
              </a:rPr>
              <a:t>Vi ser derfor, at mennesker har syndet, gjort oprør mod Guds lov; og derfor fortjener de døden, for oprør mod Gud, livgiveren, kan kun bringe døden. Synd er altså en transaktion, som, hvis et menneske gør det, uigenkaldeligt fører til døden;</a:t>
            </a:r>
            <a:endParaRPr lang="en-CA" sz="4000" dirty="0">
              <a:solidFill>
                <a:schemeClr val="bg1"/>
              </a:solidFill>
            </a:endParaRPr>
          </a:p>
        </p:txBody>
      </p:sp>
    </p:spTree>
  </p:cSld>
  <p:clrMapOvr>
    <a:masterClrMapping/>
  </p:clrMapOvr>
  <p:transition>
    <p:wedg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BERRY.JPG"/>
          <p:cNvPicPr>
            <a:picLocks noChangeAspect="1"/>
          </p:cNvPicPr>
          <p:nvPr/>
        </p:nvPicPr>
        <p:blipFill>
          <a:blip r:embed="rId2" cstate="print">
            <a:lum contrast="-40000"/>
          </a:blip>
          <a:stretch>
            <a:fillRect/>
          </a:stretch>
        </p:blipFill>
        <p:spPr>
          <a:xfrm>
            <a:off x="0" y="0"/>
            <a:ext cx="9144000" cy="6858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4" name="TextBox 3"/>
          <p:cNvSpPr txBox="1"/>
          <p:nvPr/>
        </p:nvSpPr>
        <p:spPr>
          <a:xfrm>
            <a:off x="357158" y="642918"/>
            <a:ext cx="8501122" cy="3785652"/>
          </a:xfrm>
          <a:prstGeom prst="rect">
            <a:avLst/>
          </a:prstGeom>
          <a:noFill/>
        </p:spPr>
        <p:txBody>
          <a:bodyPr wrap="square" rtlCol="0">
            <a:spAutoFit/>
          </a:bodyPr>
          <a:lstStyle/>
          <a:p>
            <a:r>
              <a:rPr lang="da-DK" sz="4000" dirty="0">
                <a:solidFill>
                  <a:schemeClr val="bg1"/>
                </a:solidFill>
              </a:rPr>
              <a:t>og Gud forhindrer os ikke i at synde, hvis vi vælger at gøre det, fordi det ville fratage mennesker deres valgfrihed og de konsekvenser, der følger af disse valg. Men hvorfor skal synd føre til døden?</a:t>
            </a:r>
            <a:endParaRPr lang="en-CA" sz="4000" dirty="0">
              <a:solidFill>
                <a:schemeClr val="bg1"/>
              </a:solidFill>
            </a:endParaRPr>
          </a:p>
        </p:txBody>
      </p:sp>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10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 descr="E023.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TextBox 2"/>
          <p:cNvSpPr txBox="1"/>
          <p:nvPr/>
        </p:nvSpPr>
        <p:spPr>
          <a:xfrm>
            <a:off x="4357688" y="0"/>
            <a:ext cx="4806950" cy="1446550"/>
          </a:xfrm>
          <a:prstGeom prst="rect">
            <a:avLst/>
          </a:prstGeom>
        </p:spPr>
        <p:style>
          <a:lnRef idx="1">
            <a:schemeClr val="accent1"/>
          </a:lnRef>
          <a:fillRef idx="3">
            <a:schemeClr val="accent1"/>
          </a:fillRef>
          <a:effectRef idx="2">
            <a:schemeClr val="accent1"/>
          </a:effectRef>
          <a:fontRef idx="minor">
            <a:schemeClr val="lt1"/>
          </a:fontRef>
        </p:style>
        <p:txBody>
          <a:bodyPr>
            <a:spAutoFit/>
          </a:bodyPr>
          <a:lstStyle/>
          <a:p>
            <a:pPr>
              <a:defRPr/>
            </a:pPr>
            <a:r>
              <a:rPr lang="da-DK" sz="4400" dirty="0"/>
              <a:t>Hvorfor skulle synd bringe døden?</a:t>
            </a:r>
            <a:endParaRPr lang="en-CA" sz="4400" dirty="0">
              <a:solidFill>
                <a:schemeClr val="bg1"/>
              </a:solidFill>
            </a:endParaRPr>
          </a:p>
        </p:txBody>
      </p:sp>
    </p:spTree>
  </p:cSld>
  <p:clrMapOvr>
    <a:masterClrMapping/>
  </p:clrMapOvr>
  <p:transition>
    <p:strips dir="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 descr="M-ROSA.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4" name="TextBox 3"/>
          <p:cNvSpPr txBox="1">
            <a:spLocks noChangeArrowheads="1"/>
          </p:cNvSpPr>
          <p:nvPr/>
        </p:nvSpPr>
        <p:spPr bwMode="auto">
          <a:xfrm>
            <a:off x="0" y="2276871"/>
            <a:ext cx="8715375" cy="2554545"/>
          </a:xfrm>
          <a:prstGeom prst="rect">
            <a:avLst/>
          </a:prstGeom>
          <a:noFill/>
          <a:ln w="9525">
            <a:noFill/>
            <a:miter lim="800000"/>
            <a:headEnd/>
            <a:tailEnd/>
          </a:ln>
        </p:spPr>
        <p:txBody>
          <a:bodyPr wrap="square">
            <a:spAutoFit/>
          </a:bodyPr>
          <a:lstStyle/>
          <a:p>
            <a:r>
              <a:rPr lang="en-CA" sz="4000" dirty="0" err="1">
                <a:solidFill>
                  <a:srgbClr val="FFFF00"/>
                </a:solidFill>
              </a:rPr>
              <a:t>Synd</a:t>
            </a:r>
            <a:r>
              <a:rPr lang="en-CA" sz="4000" dirty="0">
                <a:solidFill>
                  <a:srgbClr val="FFFF00"/>
                </a:solidFill>
              </a:rPr>
              <a:t> </a:t>
            </a:r>
            <a:r>
              <a:rPr lang="en-CA" sz="4000" dirty="0" err="1">
                <a:solidFill>
                  <a:srgbClr val="FFFF00"/>
                </a:solidFill>
              </a:rPr>
              <a:t>omprogrammerer</a:t>
            </a:r>
            <a:r>
              <a:rPr lang="en-CA" sz="4000" dirty="0">
                <a:solidFill>
                  <a:srgbClr val="FFFF00"/>
                </a:solidFill>
              </a:rPr>
              <a:t> </a:t>
            </a:r>
            <a:r>
              <a:rPr lang="en-CA" sz="4000" dirty="0" err="1">
                <a:solidFill>
                  <a:srgbClr val="FFFF00"/>
                </a:solidFill>
              </a:rPr>
              <a:t>vores</a:t>
            </a:r>
            <a:r>
              <a:rPr lang="en-CA" sz="4000" dirty="0">
                <a:solidFill>
                  <a:srgbClr val="FFFF00"/>
                </a:solidFill>
              </a:rPr>
              <a:t> system </a:t>
            </a:r>
            <a:r>
              <a:rPr lang="en-CA" sz="4000" dirty="0" err="1">
                <a:solidFill>
                  <a:srgbClr val="FFFF00"/>
                </a:solidFill>
              </a:rPr>
              <a:t>og</a:t>
            </a:r>
            <a:r>
              <a:rPr lang="en-CA" sz="4000" dirty="0">
                <a:solidFill>
                  <a:srgbClr val="FFFF00"/>
                </a:solidFill>
              </a:rPr>
              <a:t> </a:t>
            </a:r>
            <a:r>
              <a:rPr lang="en-CA" sz="4000" dirty="0" err="1">
                <a:solidFill>
                  <a:srgbClr val="FFFF00"/>
                </a:solidFill>
              </a:rPr>
              <a:t>adskiller</a:t>
            </a:r>
            <a:r>
              <a:rPr lang="en-CA" sz="4000" dirty="0">
                <a:solidFill>
                  <a:srgbClr val="FFFF00"/>
                </a:solidFill>
              </a:rPr>
              <a:t> </a:t>
            </a:r>
            <a:r>
              <a:rPr lang="en-CA" sz="4000" dirty="0" err="1">
                <a:solidFill>
                  <a:srgbClr val="FFFF00"/>
                </a:solidFill>
              </a:rPr>
              <a:t>os</a:t>
            </a:r>
            <a:r>
              <a:rPr lang="en-CA" sz="4000" dirty="0">
                <a:solidFill>
                  <a:srgbClr val="FFFF00"/>
                </a:solidFill>
              </a:rPr>
              <a:t> </a:t>
            </a:r>
            <a:r>
              <a:rPr lang="en-CA" sz="4000" dirty="0" err="1">
                <a:solidFill>
                  <a:srgbClr val="FFFF00"/>
                </a:solidFill>
              </a:rPr>
              <a:t>fra</a:t>
            </a:r>
            <a:r>
              <a:rPr lang="en-CA" sz="4000" dirty="0">
                <a:solidFill>
                  <a:srgbClr val="FFFF00"/>
                </a:solidFill>
              </a:rPr>
              <a:t> </a:t>
            </a:r>
            <a:r>
              <a:rPr lang="en-CA" sz="4000" dirty="0" err="1">
                <a:solidFill>
                  <a:srgbClr val="FFFF00"/>
                </a:solidFill>
              </a:rPr>
              <a:t>Gud</a:t>
            </a:r>
            <a:r>
              <a:rPr lang="en-CA" sz="4000" dirty="0">
                <a:solidFill>
                  <a:srgbClr val="FFFF00"/>
                </a:solidFill>
              </a:rPr>
              <a:t>, </a:t>
            </a:r>
            <a:r>
              <a:rPr lang="en-CA" sz="4000" dirty="0" err="1">
                <a:solidFill>
                  <a:srgbClr val="FFFF00"/>
                </a:solidFill>
              </a:rPr>
              <a:t>kilden</a:t>
            </a:r>
            <a:r>
              <a:rPr lang="en-CA" sz="4000" dirty="0">
                <a:solidFill>
                  <a:srgbClr val="FFFF00"/>
                </a:solidFill>
              </a:rPr>
              <a:t> </a:t>
            </a:r>
            <a:r>
              <a:rPr lang="en-CA" sz="4000" dirty="0" err="1">
                <a:solidFill>
                  <a:srgbClr val="FFFF00"/>
                </a:solidFill>
              </a:rPr>
              <a:t>til</a:t>
            </a:r>
            <a:r>
              <a:rPr lang="en-CA" sz="4000" dirty="0">
                <a:solidFill>
                  <a:srgbClr val="FFFF00"/>
                </a:solidFill>
              </a:rPr>
              <a:t> alt </a:t>
            </a:r>
            <a:r>
              <a:rPr lang="en-CA" sz="4000" dirty="0" err="1">
                <a:solidFill>
                  <a:srgbClr val="FFFF00"/>
                </a:solidFill>
              </a:rPr>
              <a:t>liv</a:t>
            </a:r>
            <a:r>
              <a:rPr lang="en-CA" sz="4000" dirty="0">
                <a:solidFill>
                  <a:srgbClr val="FFFF00"/>
                </a:solidFill>
              </a:rPr>
              <a:t>; </a:t>
            </a:r>
            <a:r>
              <a:rPr lang="en-CA" sz="4000" dirty="0" err="1">
                <a:solidFill>
                  <a:srgbClr val="FFFF00"/>
                </a:solidFill>
              </a:rPr>
              <a:t>dette</a:t>
            </a:r>
            <a:r>
              <a:rPr lang="en-CA" sz="4000" dirty="0">
                <a:solidFill>
                  <a:srgbClr val="FFFF00"/>
                </a:solidFill>
              </a:rPr>
              <a:t> </a:t>
            </a:r>
            <a:r>
              <a:rPr lang="en-CA" sz="4000" dirty="0" err="1">
                <a:solidFill>
                  <a:srgbClr val="FFFF00"/>
                </a:solidFill>
              </a:rPr>
              <a:t>fører</a:t>
            </a:r>
            <a:r>
              <a:rPr lang="en-CA" sz="4000" dirty="0">
                <a:solidFill>
                  <a:srgbClr val="FFFF00"/>
                </a:solidFill>
              </a:rPr>
              <a:t> </a:t>
            </a:r>
            <a:r>
              <a:rPr lang="en-CA" sz="4000" dirty="0" err="1">
                <a:solidFill>
                  <a:srgbClr val="FFFF00"/>
                </a:solidFill>
              </a:rPr>
              <a:t>til</a:t>
            </a:r>
            <a:r>
              <a:rPr lang="en-CA" sz="4000" dirty="0">
                <a:solidFill>
                  <a:srgbClr val="FFFF00"/>
                </a:solidFill>
              </a:rPr>
              <a:t> </a:t>
            </a:r>
            <a:r>
              <a:rPr lang="en-CA" sz="4000" dirty="0" err="1">
                <a:solidFill>
                  <a:srgbClr val="FFFF00"/>
                </a:solidFill>
              </a:rPr>
              <a:t>døden</a:t>
            </a:r>
            <a:r>
              <a:rPr lang="en-CA" sz="4000" dirty="0">
                <a:solidFill>
                  <a:srgbClr val="FFFF00"/>
                </a:solidFill>
              </a:rPr>
              <a:t> ... </a:t>
            </a:r>
            <a:r>
              <a:rPr lang="en-CA" sz="4000" dirty="0" err="1">
                <a:solidFill>
                  <a:srgbClr val="FFFF00"/>
                </a:solidFill>
              </a:rPr>
              <a:t>Og</a:t>
            </a:r>
            <a:r>
              <a:rPr lang="en-CA" sz="4000" dirty="0">
                <a:solidFill>
                  <a:srgbClr val="FFFF00"/>
                </a:solidFill>
              </a:rPr>
              <a:t> vi </a:t>
            </a:r>
            <a:r>
              <a:rPr lang="en-CA" sz="4000" dirty="0" err="1">
                <a:solidFill>
                  <a:srgbClr val="FFFF00"/>
                </a:solidFill>
              </a:rPr>
              <a:t>har</a:t>
            </a:r>
            <a:r>
              <a:rPr lang="en-CA" sz="4000" dirty="0">
                <a:solidFill>
                  <a:srgbClr val="FFFF00"/>
                </a:solidFill>
              </a:rPr>
              <a:t> </a:t>
            </a:r>
            <a:r>
              <a:rPr lang="en-CA" sz="4000" dirty="0" err="1">
                <a:solidFill>
                  <a:srgbClr val="FFFF00"/>
                </a:solidFill>
              </a:rPr>
              <a:t>alle</a:t>
            </a:r>
            <a:r>
              <a:rPr lang="en-CA" sz="4000" dirty="0">
                <a:solidFill>
                  <a:srgbClr val="FFFF00"/>
                </a:solidFill>
              </a:rPr>
              <a:t> </a:t>
            </a:r>
            <a:r>
              <a:rPr lang="en-CA" sz="4000" dirty="0" err="1">
                <a:solidFill>
                  <a:srgbClr val="FFFF00"/>
                </a:solidFill>
              </a:rPr>
              <a:t>syndet</a:t>
            </a:r>
            <a:r>
              <a:rPr lang="en-CA" sz="4000" dirty="0">
                <a:solidFill>
                  <a:srgbClr val="FFFF00"/>
                </a:solidFill>
              </a:rPr>
              <a:t> mod ham ...</a:t>
            </a:r>
          </a:p>
        </p:txBody>
      </p:sp>
      <p:sp>
        <p:nvSpPr>
          <p:cNvPr id="5" name="TextBox 4"/>
          <p:cNvSpPr txBox="1">
            <a:spLocks noChangeArrowheads="1"/>
          </p:cNvSpPr>
          <p:nvPr/>
        </p:nvSpPr>
        <p:spPr bwMode="auto">
          <a:xfrm>
            <a:off x="0" y="5000625"/>
            <a:ext cx="9144000" cy="1938992"/>
          </a:xfrm>
          <a:prstGeom prst="rect">
            <a:avLst/>
          </a:prstGeom>
          <a:noFill/>
          <a:ln w="9525">
            <a:noFill/>
            <a:miter lim="800000"/>
            <a:headEnd/>
            <a:tailEnd/>
          </a:ln>
        </p:spPr>
        <p:txBody>
          <a:bodyPr>
            <a:spAutoFit/>
          </a:bodyPr>
          <a:lstStyle/>
          <a:p>
            <a:r>
              <a:rPr lang="da-DK" sz="4000" dirty="0">
                <a:solidFill>
                  <a:srgbClr val="FFFF00"/>
                </a:solidFill>
              </a:rPr>
              <a:t>I lyset af dette oprør mod ham og hans lov, hvordan kan Gud vise barmhjertighed og retfærdighed?</a:t>
            </a:r>
            <a:endParaRPr lang="en-CA" sz="2400" dirty="0">
              <a:solidFill>
                <a:srgbClr val="FFFF00"/>
              </a:solidFill>
            </a:endParaRPr>
          </a:p>
        </p:txBody>
      </p:sp>
      <p:sp>
        <p:nvSpPr>
          <p:cNvPr id="6" name="Rectangle 5"/>
          <p:cNvSpPr/>
          <p:nvPr/>
        </p:nvSpPr>
        <p:spPr>
          <a:xfrm>
            <a:off x="0" y="0"/>
            <a:ext cx="9144000" cy="1938992"/>
          </a:xfrm>
          <a:prstGeom prst="rect">
            <a:avLst/>
          </a:prstGeom>
        </p:spPr>
        <p:txBody>
          <a:bodyPr wrap="square">
            <a:spAutoFit/>
          </a:bodyPr>
          <a:lstStyle/>
          <a:p>
            <a:r>
              <a:rPr lang="da-DK" sz="4000" dirty="0">
                <a:solidFill>
                  <a:srgbClr val="FFFF00"/>
                </a:solidFill>
              </a:rPr>
              <a:t>Synd er som AIDS, når du først er smittet får du sygdommen og vil til sidst dø ...</a:t>
            </a:r>
            <a:endParaRPr lang="en-CA" sz="4000" dirty="0">
              <a:solidFill>
                <a:srgbClr val="FFFF00"/>
              </a:solidFill>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9"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upLeft)">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descr="G-FIRE.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14339" name="Picture 2" descr="Pastor H + beaver hat + cane.JPG"/>
          <p:cNvPicPr>
            <a:picLocks noChangeAspect="1"/>
          </p:cNvPicPr>
          <p:nvPr/>
        </p:nvPicPr>
        <p:blipFill>
          <a:blip r:embed="rId3" cstate="print"/>
          <a:srcRect/>
          <a:stretch>
            <a:fillRect/>
          </a:stretch>
        </p:blipFill>
        <p:spPr bwMode="auto">
          <a:xfrm>
            <a:off x="4887913" y="0"/>
            <a:ext cx="4256087" cy="2830513"/>
          </a:xfrm>
          <a:prstGeom prst="rect">
            <a:avLst/>
          </a:prstGeom>
          <a:noFill/>
          <a:ln w="9525">
            <a:noFill/>
            <a:miter lim="800000"/>
            <a:headEnd/>
            <a:tailEnd/>
          </a:ln>
        </p:spPr>
      </p:pic>
      <p:pic>
        <p:nvPicPr>
          <p:cNvPr id="14340" name="Picture 1" descr="Pastor H + beaver hat + cane.JPG"/>
          <p:cNvPicPr>
            <a:picLocks noChangeAspect="1"/>
          </p:cNvPicPr>
          <p:nvPr/>
        </p:nvPicPr>
        <p:blipFill>
          <a:blip r:embed="rId4" cstate="print"/>
          <a:srcRect/>
          <a:stretch>
            <a:fillRect/>
          </a:stretch>
        </p:blipFill>
        <p:spPr bwMode="auto">
          <a:xfrm>
            <a:off x="0" y="0"/>
            <a:ext cx="4179888" cy="2779713"/>
          </a:xfrm>
          <a:prstGeom prst="rect">
            <a:avLst/>
          </a:prstGeom>
          <a:noFill/>
          <a:ln w="9525">
            <a:noFill/>
            <a:miter lim="800000"/>
            <a:headEnd/>
            <a:tailEnd/>
          </a:ln>
        </p:spPr>
      </p:pic>
      <p:sp>
        <p:nvSpPr>
          <p:cNvPr id="14341" name="TextBox 4"/>
          <p:cNvSpPr txBox="1">
            <a:spLocks noChangeArrowheads="1"/>
          </p:cNvSpPr>
          <p:nvPr/>
        </p:nvSpPr>
        <p:spPr bwMode="auto">
          <a:xfrm>
            <a:off x="4286250" y="0"/>
            <a:ext cx="469900" cy="3293209"/>
          </a:xfrm>
          <a:prstGeom prst="rect">
            <a:avLst/>
          </a:prstGeom>
          <a:noFill/>
          <a:ln w="9525">
            <a:noFill/>
            <a:miter lim="800000"/>
            <a:headEnd/>
            <a:tailEnd/>
          </a:ln>
        </p:spPr>
        <p:txBody>
          <a:bodyPr>
            <a:spAutoFit/>
          </a:bodyPr>
          <a:lstStyle/>
          <a:p>
            <a:r>
              <a:rPr lang="en-CA" sz="3600" dirty="0">
                <a:solidFill>
                  <a:schemeClr val="bg1"/>
                </a:solidFill>
              </a:rPr>
              <a:t>S</a:t>
            </a:r>
          </a:p>
          <a:p>
            <a:r>
              <a:rPr lang="en-CA" sz="3600" dirty="0" err="1">
                <a:solidFill>
                  <a:schemeClr val="bg1"/>
                </a:solidFill>
              </a:rPr>
              <a:t>tory</a:t>
            </a:r>
            <a:endParaRPr lang="en-CA" sz="3600" dirty="0">
              <a:solidFill>
                <a:schemeClr val="bg1"/>
              </a:solidFill>
            </a:endParaRPr>
          </a:p>
          <a:p>
            <a:endParaRPr lang="en-CA" sz="2800" dirty="0">
              <a:solidFill>
                <a:schemeClr val="bg1"/>
              </a:solidFill>
            </a:endParaRPr>
          </a:p>
        </p:txBody>
      </p:sp>
      <p:sp>
        <p:nvSpPr>
          <p:cNvPr id="14342" name="TextBox 5"/>
          <p:cNvSpPr txBox="1">
            <a:spLocks noChangeArrowheads="1"/>
          </p:cNvSpPr>
          <p:nvPr/>
        </p:nvSpPr>
        <p:spPr bwMode="auto">
          <a:xfrm>
            <a:off x="2339752" y="4214818"/>
            <a:ext cx="4732578" cy="707886"/>
          </a:xfrm>
          <a:prstGeom prst="rect">
            <a:avLst/>
          </a:prstGeom>
          <a:noFill/>
          <a:ln w="9525">
            <a:noFill/>
            <a:miter lim="800000"/>
            <a:headEnd/>
            <a:tailEnd/>
          </a:ln>
        </p:spPr>
        <p:txBody>
          <a:bodyPr wrap="square">
            <a:spAutoFit/>
          </a:bodyPr>
          <a:lstStyle/>
          <a:p>
            <a:r>
              <a:rPr lang="da-DK" sz="4000" dirty="0">
                <a:solidFill>
                  <a:schemeClr val="bg1"/>
                </a:solidFill>
              </a:rPr>
              <a:t>Tvillingebrødrene</a:t>
            </a:r>
            <a:endParaRPr lang="en-CA" sz="4000" u="sng" dirty="0">
              <a:solidFill>
                <a:schemeClr val="bg1"/>
              </a:solidFill>
            </a:endParaRPr>
          </a:p>
        </p:txBody>
      </p:sp>
      <p:sp>
        <p:nvSpPr>
          <p:cNvPr id="8" name="TextBox 7"/>
          <p:cNvSpPr txBox="1"/>
          <p:nvPr/>
        </p:nvSpPr>
        <p:spPr>
          <a:xfrm>
            <a:off x="1979712" y="3140968"/>
            <a:ext cx="5286412" cy="1200329"/>
          </a:xfrm>
          <a:prstGeom prst="rect">
            <a:avLst/>
          </a:prstGeom>
          <a:noFill/>
        </p:spPr>
        <p:txBody>
          <a:bodyPr wrap="square" rtlCol="0">
            <a:spAutoFit/>
          </a:bodyPr>
          <a:lstStyle/>
          <a:p>
            <a:r>
              <a:rPr lang="da-DK" sz="4000" dirty="0">
                <a:solidFill>
                  <a:schemeClr val="bg1"/>
                </a:solidFill>
              </a:rPr>
              <a:t>Lyt til denne historie</a:t>
            </a:r>
            <a:endParaRPr lang="en-CA" sz="4000" dirty="0">
              <a:solidFill>
                <a:schemeClr val="bg1"/>
              </a:solidFill>
            </a:endParaRPr>
          </a:p>
          <a:p>
            <a:endParaRPr lang="en-CA" sz="3200" dirty="0">
              <a:solidFill>
                <a:schemeClr val="bg1"/>
              </a:solidFill>
            </a:endParaRPr>
          </a:p>
        </p:txBody>
      </p:sp>
    </p:spTree>
  </p:cSld>
  <p:clrMapOvr>
    <a:masterClrMapping/>
  </p:clrMapOvr>
  <p:transition>
    <p:newsflash/>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descr="G-FIRE.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14339" name="Picture 2" descr="Pastor H + beaver hat + cane.JPG"/>
          <p:cNvPicPr>
            <a:picLocks noChangeAspect="1"/>
          </p:cNvPicPr>
          <p:nvPr/>
        </p:nvPicPr>
        <p:blipFill>
          <a:blip r:embed="rId3" cstate="print"/>
          <a:srcRect/>
          <a:stretch>
            <a:fillRect/>
          </a:stretch>
        </p:blipFill>
        <p:spPr bwMode="auto">
          <a:xfrm>
            <a:off x="4887913" y="0"/>
            <a:ext cx="4256087" cy="2830513"/>
          </a:xfrm>
          <a:prstGeom prst="rect">
            <a:avLst/>
          </a:prstGeom>
          <a:noFill/>
          <a:ln w="9525">
            <a:noFill/>
            <a:miter lim="800000"/>
            <a:headEnd/>
            <a:tailEnd/>
          </a:ln>
        </p:spPr>
      </p:pic>
      <p:pic>
        <p:nvPicPr>
          <p:cNvPr id="14340" name="Picture 1" descr="Pastor H + beaver hat + cane.JPG"/>
          <p:cNvPicPr>
            <a:picLocks noChangeAspect="1"/>
          </p:cNvPicPr>
          <p:nvPr/>
        </p:nvPicPr>
        <p:blipFill>
          <a:blip r:embed="rId4" cstate="print"/>
          <a:srcRect/>
          <a:stretch>
            <a:fillRect/>
          </a:stretch>
        </p:blipFill>
        <p:spPr bwMode="auto">
          <a:xfrm>
            <a:off x="0" y="0"/>
            <a:ext cx="4179888" cy="2779713"/>
          </a:xfrm>
          <a:prstGeom prst="rect">
            <a:avLst/>
          </a:prstGeom>
          <a:noFill/>
          <a:ln w="9525">
            <a:noFill/>
            <a:miter lim="800000"/>
            <a:headEnd/>
            <a:tailEnd/>
          </a:ln>
        </p:spPr>
      </p:pic>
      <p:sp>
        <p:nvSpPr>
          <p:cNvPr id="14341" name="TextBox 4"/>
          <p:cNvSpPr txBox="1">
            <a:spLocks noChangeArrowheads="1"/>
          </p:cNvSpPr>
          <p:nvPr/>
        </p:nvSpPr>
        <p:spPr bwMode="auto">
          <a:xfrm>
            <a:off x="4286250" y="0"/>
            <a:ext cx="469900" cy="2862263"/>
          </a:xfrm>
          <a:prstGeom prst="rect">
            <a:avLst/>
          </a:prstGeom>
          <a:noFill/>
          <a:ln w="9525">
            <a:noFill/>
            <a:miter lim="800000"/>
            <a:headEnd/>
            <a:tailEnd/>
          </a:ln>
        </p:spPr>
        <p:txBody>
          <a:bodyPr>
            <a:spAutoFit/>
          </a:bodyPr>
          <a:lstStyle/>
          <a:p>
            <a:r>
              <a:rPr lang="en-CA" sz="3600">
                <a:solidFill>
                  <a:schemeClr val="bg1"/>
                </a:solidFill>
              </a:rPr>
              <a:t>story</a:t>
            </a:r>
          </a:p>
        </p:txBody>
      </p:sp>
      <p:sp>
        <p:nvSpPr>
          <p:cNvPr id="7" name="TextBox 6"/>
          <p:cNvSpPr txBox="1">
            <a:spLocks noChangeArrowheads="1"/>
          </p:cNvSpPr>
          <p:nvPr/>
        </p:nvSpPr>
        <p:spPr bwMode="auto">
          <a:xfrm>
            <a:off x="285750" y="2928934"/>
            <a:ext cx="8572500" cy="4062651"/>
          </a:xfrm>
          <a:prstGeom prst="rect">
            <a:avLst/>
          </a:prstGeom>
          <a:noFill/>
          <a:ln w="9525">
            <a:noFill/>
            <a:miter lim="800000"/>
            <a:headEnd/>
            <a:tailEnd/>
          </a:ln>
        </p:spPr>
        <p:txBody>
          <a:bodyPr wrap="square">
            <a:spAutoFit/>
          </a:bodyPr>
          <a:lstStyle/>
          <a:p>
            <a:r>
              <a:rPr lang="da-DK" sz="4000" dirty="0">
                <a:solidFill>
                  <a:schemeClr val="bg1"/>
                </a:solidFill>
              </a:rPr>
              <a:t>Der var to brødre, der lignede hinanden så det almindelige øje ikke kunne se forskel. Disse brødre var meget tætknyttede; intet kunne adskille dem. Den ene var gift, den anden var ikke.</a:t>
            </a:r>
            <a:endParaRPr lang="en-CA" sz="4000" dirty="0">
              <a:solidFill>
                <a:schemeClr val="bg1"/>
              </a:solidFill>
            </a:endParaRPr>
          </a:p>
          <a:p>
            <a:endParaRPr lang="en-CA" dirty="0">
              <a:solidFill>
                <a:schemeClr val="bg1"/>
              </a:solidFill>
            </a:endParaRPr>
          </a:p>
        </p:txBody>
      </p:sp>
    </p:spTree>
  </p:cSld>
  <p:clrMapOvr>
    <a:masterClrMapping/>
  </p:clrMapOvr>
  <p:transition>
    <p:wheel/>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0" y="0"/>
            <a:ext cx="9144000" cy="1446550"/>
          </a:xfrm>
          <a:prstGeom prst="rect">
            <a:avLst/>
          </a:prstGeom>
          <a:noFill/>
          <a:ln w="9525">
            <a:noFill/>
            <a:miter lim="800000"/>
            <a:headEnd/>
            <a:tailEnd/>
          </a:ln>
        </p:spPr>
        <p:txBody>
          <a:bodyPr>
            <a:spAutoFit/>
          </a:bodyPr>
          <a:lstStyle/>
          <a:p>
            <a:r>
              <a:rPr lang="da-DK" sz="4400" dirty="0">
                <a:solidFill>
                  <a:schemeClr val="bg1"/>
                </a:solidFill>
              </a:rPr>
              <a:t>Hvis Jesus skulle komme i dag, ville du blive frelst?</a:t>
            </a:r>
            <a:endParaRPr lang="en-CA" sz="4400" dirty="0">
              <a:solidFill>
                <a:schemeClr val="bg1"/>
              </a:solidFill>
              <a:latin typeface="Calibri" pitchFamily="34" charset="0"/>
            </a:endParaRPr>
          </a:p>
        </p:txBody>
      </p:sp>
      <p:sp>
        <p:nvSpPr>
          <p:cNvPr id="7" name="TextBox 6"/>
          <p:cNvSpPr txBox="1"/>
          <p:nvPr/>
        </p:nvSpPr>
        <p:spPr>
          <a:xfrm>
            <a:off x="214313" y="4857750"/>
            <a:ext cx="8929687" cy="1446550"/>
          </a:xfrm>
          <a:prstGeom prst="rect">
            <a:avLst/>
          </a:prstGeom>
          <a:noFill/>
        </p:spPr>
        <p:txBody>
          <a:bodyPr>
            <a:spAutoFit/>
          </a:bodyPr>
          <a:lstStyle/>
          <a:p>
            <a:pPr>
              <a:defRPr/>
            </a:pPr>
            <a:r>
              <a:rPr lang="da-DK" sz="4400" dirty="0">
                <a:solidFill>
                  <a:schemeClr val="bg1"/>
                </a:solidFill>
              </a:rPr>
              <a:t>Bibelen siger, at vi skal være sikre på vores frelse. Lyt til Bibelen </a:t>
            </a:r>
            <a:r>
              <a:rPr lang="en-CA" sz="4400" dirty="0">
                <a:solidFill>
                  <a:schemeClr val="bg1"/>
                </a:solidFill>
              </a:rPr>
              <a:t>:</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heckerboard(across)">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circle(in)">
                                      <p:cBhvr>
                                        <p:cTn id="12" dur="1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descr="G-FIRE.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14339" name="Picture 2" descr="Pastor H + beaver hat + cane.JPG"/>
          <p:cNvPicPr>
            <a:picLocks noChangeAspect="1"/>
          </p:cNvPicPr>
          <p:nvPr/>
        </p:nvPicPr>
        <p:blipFill>
          <a:blip r:embed="rId3" cstate="print"/>
          <a:srcRect/>
          <a:stretch>
            <a:fillRect/>
          </a:stretch>
        </p:blipFill>
        <p:spPr bwMode="auto">
          <a:xfrm>
            <a:off x="4887913" y="0"/>
            <a:ext cx="4256087" cy="2830513"/>
          </a:xfrm>
          <a:prstGeom prst="rect">
            <a:avLst/>
          </a:prstGeom>
          <a:noFill/>
          <a:ln w="9525">
            <a:noFill/>
            <a:miter lim="800000"/>
            <a:headEnd/>
            <a:tailEnd/>
          </a:ln>
        </p:spPr>
      </p:pic>
      <p:pic>
        <p:nvPicPr>
          <p:cNvPr id="14340" name="Picture 1" descr="Pastor H + beaver hat + cane.JPG"/>
          <p:cNvPicPr>
            <a:picLocks noChangeAspect="1"/>
          </p:cNvPicPr>
          <p:nvPr/>
        </p:nvPicPr>
        <p:blipFill>
          <a:blip r:embed="rId4" cstate="print"/>
          <a:srcRect/>
          <a:stretch>
            <a:fillRect/>
          </a:stretch>
        </p:blipFill>
        <p:spPr bwMode="auto">
          <a:xfrm>
            <a:off x="0" y="73223"/>
            <a:ext cx="4179888" cy="2779713"/>
          </a:xfrm>
          <a:prstGeom prst="rect">
            <a:avLst/>
          </a:prstGeom>
          <a:noFill/>
          <a:ln w="9525">
            <a:noFill/>
            <a:miter lim="800000"/>
            <a:headEnd/>
            <a:tailEnd/>
          </a:ln>
        </p:spPr>
      </p:pic>
      <p:sp>
        <p:nvSpPr>
          <p:cNvPr id="14341" name="TextBox 4"/>
          <p:cNvSpPr txBox="1">
            <a:spLocks noChangeArrowheads="1"/>
          </p:cNvSpPr>
          <p:nvPr/>
        </p:nvSpPr>
        <p:spPr bwMode="auto">
          <a:xfrm>
            <a:off x="4286250" y="0"/>
            <a:ext cx="469900" cy="2862263"/>
          </a:xfrm>
          <a:prstGeom prst="rect">
            <a:avLst/>
          </a:prstGeom>
          <a:noFill/>
          <a:ln w="9525">
            <a:noFill/>
            <a:miter lim="800000"/>
            <a:headEnd/>
            <a:tailEnd/>
          </a:ln>
        </p:spPr>
        <p:txBody>
          <a:bodyPr>
            <a:spAutoFit/>
          </a:bodyPr>
          <a:lstStyle/>
          <a:p>
            <a:r>
              <a:rPr lang="en-CA" sz="3600">
                <a:solidFill>
                  <a:schemeClr val="bg1"/>
                </a:solidFill>
              </a:rPr>
              <a:t>story</a:t>
            </a:r>
          </a:p>
        </p:txBody>
      </p:sp>
      <p:sp>
        <p:nvSpPr>
          <p:cNvPr id="10" name="TextBox 9"/>
          <p:cNvSpPr txBox="1"/>
          <p:nvPr/>
        </p:nvSpPr>
        <p:spPr>
          <a:xfrm>
            <a:off x="285720" y="2708920"/>
            <a:ext cx="8572560" cy="4093428"/>
          </a:xfrm>
          <a:prstGeom prst="rect">
            <a:avLst/>
          </a:prstGeom>
          <a:noFill/>
        </p:spPr>
        <p:txBody>
          <a:bodyPr wrap="square" rtlCol="0">
            <a:spAutoFit/>
          </a:bodyPr>
          <a:lstStyle/>
          <a:p>
            <a:br>
              <a:rPr lang="da-DK" sz="2000" dirty="0"/>
            </a:br>
            <a:r>
              <a:rPr lang="da-DK" sz="4000" dirty="0">
                <a:solidFill>
                  <a:schemeClr val="bg1"/>
                </a:solidFill>
              </a:rPr>
              <a:t>I et anfald af vrede begik den gifte bror en frygtelig forbrydelse; han dræbte en mand, som han skændtes med. Straffen i dette land for mord var døden; han blev efterfølgende arresteret, anklaget,</a:t>
            </a:r>
            <a:endParaRPr lang="en-CA" sz="4000" dirty="0">
              <a:solidFill>
                <a:schemeClr val="bg1"/>
              </a:solidFill>
            </a:endParaRPr>
          </a:p>
        </p:txBody>
      </p:sp>
    </p:spTree>
  </p:cSld>
  <p:clrMapOvr>
    <a:masterClrMapping/>
  </p:clrMapOvr>
  <p:transition>
    <p:wheel spokes="8"/>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descr="G-FIRE.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14339" name="Picture 2" descr="Pastor H + beaver hat + cane.JPG"/>
          <p:cNvPicPr>
            <a:picLocks noChangeAspect="1"/>
          </p:cNvPicPr>
          <p:nvPr/>
        </p:nvPicPr>
        <p:blipFill>
          <a:blip r:embed="rId3" cstate="print"/>
          <a:srcRect/>
          <a:stretch>
            <a:fillRect/>
          </a:stretch>
        </p:blipFill>
        <p:spPr bwMode="auto">
          <a:xfrm>
            <a:off x="4887913" y="0"/>
            <a:ext cx="4256087" cy="2830513"/>
          </a:xfrm>
          <a:prstGeom prst="rect">
            <a:avLst/>
          </a:prstGeom>
          <a:noFill/>
          <a:ln w="9525">
            <a:noFill/>
            <a:miter lim="800000"/>
            <a:headEnd/>
            <a:tailEnd/>
          </a:ln>
        </p:spPr>
      </p:pic>
      <p:pic>
        <p:nvPicPr>
          <p:cNvPr id="14340" name="Picture 1" descr="Pastor H + beaver hat + cane.JPG"/>
          <p:cNvPicPr>
            <a:picLocks noChangeAspect="1"/>
          </p:cNvPicPr>
          <p:nvPr/>
        </p:nvPicPr>
        <p:blipFill>
          <a:blip r:embed="rId4" cstate="print"/>
          <a:srcRect/>
          <a:stretch>
            <a:fillRect/>
          </a:stretch>
        </p:blipFill>
        <p:spPr bwMode="auto">
          <a:xfrm>
            <a:off x="0" y="0"/>
            <a:ext cx="4179888" cy="2779713"/>
          </a:xfrm>
          <a:prstGeom prst="rect">
            <a:avLst/>
          </a:prstGeom>
          <a:noFill/>
          <a:ln w="9525">
            <a:noFill/>
            <a:miter lim="800000"/>
            <a:headEnd/>
            <a:tailEnd/>
          </a:ln>
        </p:spPr>
      </p:pic>
      <p:sp>
        <p:nvSpPr>
          <p:cNvPr id="14341" name="TextBox 4"/>
          <p:cNvSpPr txBox="1">
            <a:spLocks noChangeArrowheads="1"/>
          </p:cNvSpPr>
          <p:nvPr/>
        </p:nvSpPr>
        <p:spPr bwMode="auto">
          <a:xfrm>
            <a:off x="4286250" y="0"/>
            <a:ext cx="469900" cy="2862263"/>
          </a:xfrm>
          <a:prstGeom prst="rect">
            <a:avLst/>
          </a:prstGeom>
          <a:noFill/>
          <a:ln w="9525">
            <a:noFill/>
            <a:miter lim="800000"/>
            <a:headEnd/>
            <a:tailEnd/>
          </a:ln>
        </p:spPr>
        <p:txBody>
          <a:bodyPr>
            <a:spAutoFit/>
          </a:bodyPr>
          <a:lstStyle/>
          <a:p>
            <a:r>
              <a:rPr lang="en-CA" sz="3600">
                <a:solidFill>
                  <a:schemeClr val="bg1"/>
                </a:solidFill>
              </a:rPr>
              <a:t>story</a:t>
            </a:r>
          </a:p>
        </p:txBody>
      </p:sp>
      <p:sp>
        <p:nvSpPr>
          <p:cNvPr id="10" name="TextBox 9"/>
          <p:cNvSpPr txBox="1"/>
          <p:nvPr/>
        </p:nvSpPr>
        <p:spPr>
          <a:xfrm>
            <a:off x="251520" y="2852936"/>
            <a:ext cx="8572560" cy="3785652"/>
          </a:xfrm>
          <a:prstGeom prst="rect">
            <a:avLst/>
          </a:prstGeom>
          <a:noFill/>
        </p:spPr>
        <p:txBody>
          <a:bodyPr wrap="square" rtlCol="0">
            <a:spAutoFit/>
          </a:bodyPr>
          <a:lstStyle/>
          <a:p>
            <a:r>
              <a:rPr lang="da-DK" sz="4000" dirty="0">
                <a:solidFill>
                  <a:schemeClr val="bg1"/>
                </a:solidFill>
              </a:rPr>
              <a:t>og dømt til døden. Han havde en smuk kone og to små børn, som han elskede meget; hans hidsighed var ude af kontrol. Natten før hans henrettelse besøgte hans bror ham; de talte langt ind i</a:t>
            </a:r>
            <a:endParaRPr lang="en-CA" sz="4000" dirty="0">
              <a:solidFill>
                <a:schemeClr val="bg1"/>
              </a:solidFill>
            </a:endParaRPr>
          </a:p>
        </p:txBody>
      </p:sp>
    </p:spTree>
  </p:cSld>
  <p:clrMapOvr>
    <a:masterClrMapping/>
  </p:clrMapOvr>
  <p:transition>
    <p:split orient="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descr="G-FIRE.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14339" name="Picture 2" descr="Pastor H + beaver hat + cane.JPG"/>
          <p:cNvPicPr>
            <a:picLocks noChangeAspect="1"/>
          </p:cNvPicPr>
          <p:nvPr/>
        </p:nvPicPr>
        <p:blipFill>
          <a:blip r:embed="rId3" cstate="print"/>
          <a:srcRect/>
          <a:stretch>
            <a:fillRect/>
          </a:stretch>
        </p:blipFill>
        <p:spPr bwMode="auto">
          <a:xfrm>
            <a:off x="4887913" y="0"/>
            <a:ext cx="4256087" cy="2830513"/>
          </a:xfrm>
          <a:prstGeom prst="rect">
            <a:avLst/>
          </a:prstGeom>
          <a:noFill/>
          <a:ln w="9525">
            <a:noFill/>
            <a:miter lim="800000"/>
            <a:headEnd/>
            <a:tailEnd/>
          </a:ln>
        </p:spPr>
      </p:pic>
      <p:pic>
        <p:nvPicPr>
          <p:cNvPr id="14340" name="Picture 1" descr="Pastor H + beaver hat + cane.JPG"/>
          <p:cNvPicPr>
            <a:picLocks noChangeAspect="1"/>
          </p:cNvPicPr>
          <p:nvPr/>
        </p:nvPicPr>
        <p:blipFill>
          <a:blip r:embed="rId4" cstate="print"/>
          <a:srcRect/>
          <a:stretch>
            <a:fillRect/>
          </a:stretch>
        </p:blipFill>
        <p:spPr bwMode="auto">
          <a:xfrm>
            <a:off x="0" y="0"/>
            <a:ext cx="4179888" cy="2779713"/>
          </a:xfrm>
          <a:prstGeom prst="rect">
            <a:avLst/>
          </a:prstGeom>
          <a:noFill/>
          <a:ln w="9525">
            <a:noFill/>
            <a:miter lim="800000"/>
            <a:headEnd/>
            <a:tailEnd/>
          </a:ln>
        </p:spPr>
      </p:pic>
      <p:sp>
        <p:nvSpPr>
          <p:cNvPr id="14341" name="TextBox 4"/>
          <p:cNvSpPr txBox="1">
            <a:spLocks noChangeArrowheads="1"/>
          </p:cNvSpPr>
          <p:nvPr/>
        </p:nvSpPr>
        <p:spPr bwMode="auto">
          <a:xfrm>
            <a:off x="4286250" y="0"/>
            <a:ext cx="469900" cy="2862263"/>
          </a:xfrm>
          <a:prstGeom prst="rect">
            <a:avLst/>
          </a:prstGeom>
          <a:noFill/>
          <a:ln w="9525">
            <a:noFill/>
            <a:miter lim="800000"/>
            <a:headEnd/>
            <a:tailEnd/>
          </a:ln>
        </p:spPr>
        <p:txBody>
          <a:bodyPr>
            <a:spAutoFit/>
          </a:bodyPr>
          <a:lstStyle/>
          <a:p>
            <a:r>
              <a:rPr lang="en-CA" sz="3600">
                <a:solidFill>
                  <a:schemeClr val="bg1"/>
                </a:solidFill>
              </a:rPr>
              <a:t>story</a:t>
            </a:r>
          </a:p>
        </p:txBody>
      </p:sp>
      <p:sp>
        <p:nvSpPr>
          <p:cNvPr id="10" name="TextBox 9"/>
          <p:cNvSpPr txBox="1"/>
          <p:nvPr/>
        </p:nvSpPr>
        <p:spPr>
          <a:xfrm>
            <a:off x="285720" y="2928934"/>
            <a:ext cx="8572560" cy="3170099"/>
          </a:xfrm>
          <a:prstGeom prst="rect">
            <a:avLst/>
          </a:prstGeom>
          <a:noFill/>
        </p:spPr>
        <p:txBody>
          <a:bodyPr wrap="square" rtlCol="0">
            <a:spAutoFit/>
          </a:bodyPr>
          <a:lstStyle/>
          <a:p>
            <a:r>
              <a:rPr lang="da-DK" sz="4000" dirty="0">
                <a:solidFill>
                  <a:schemeClr val="bg1"/>
                </a:solidFill>
              </a:rPr>
              <a:t>natten; der var tårer og knus og et sidste farvel. Næste morgen gik bøddelen med den unge mand ud og henrettede ham, mens den gifte bror gik hjem til sin kone og børn ...</a:t>
            </a:r>
            <a:endParaRPr lang="en-CA" sz="4000" dirty="0">
              <a:solidFill>
                <a:schemeClr val="bg1"/>
              </a:solidFill>
            </a:endParaRPr>
          </a:p>
        </p:txBody>
      </p:sp>
    </p:spTree>
  </p:cSld>
  <p:clrMapOvr>
    <a:masterClrMapping/>
  </p:clrMapOvr>
  <p:transition>
    <p:zoom dir="in"/>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descr="G-FIRE.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14339" name="Picture 2" descr="Pastor H + beaver hat + cane.JPG"/>
          <p:cNvPicPr>
            <a:picLocks noChangeAspect="1"/>
          </p:cNvPicPr>
          <p:nvPr/>
        </p:nvPicPr>
        <p:blipFill>
          <a:blip r:embed="rId3" cstate="print"/>
          <a:srcRect/>
          <a:stretch>
            <a:fillRect/>
          </a:stretch>
        </p:blipFill>
        <p:spPr bwMode="auto">
          <a:xfrm>
            <a:off x="4887913" y="0"/>
            <a:ext cx="4256087" cy="2830513"/>
          </a:xfrm>
          <a:prstGeom prst="rect">
            <a:avLst/>
          </a:prstGeom>
          <a:noFill/>
          <a:ln w="9525">
            <a:noFill/>
            <a:miter lim="800000"/>
            <a:headEnd/>
            <a:tailEnd/>
          </a:ln>
        </p:spPr>
      </p:pic>
      <p:pic>
        <p:nvPicPr>
          <p:cNvPr id="14340" name="Picture 1" descr="Pastor H + beaver hat + cane.JPG"/>
          <p:cNvPicPr>
            <a:picLocks noChangeAspect="1"/>
          </p:cNvPicPr>
          <p:nvPr/>
        </p:nvPicPr>
        <p:blipFill>
          <a:blip r:embed="rId4" cstate="print"/>
          <a:srcRect/>
          <a:stretch>
            <a:fillRect/>
          </a:stretch>
        </p:blipFill>
        <p:spPr bwMode="auto">
          <a:xfrm>
            <a:off x="0" y="0"/>
            <a:ext cx="4179888" cy="2779713"/>
          </a:xfrm>
          <a:prstGeom prst="rect">
            <a:avLst/>
          </a:prstGeom>
          <a:noFill/>
          <a:ln w="9525">
            <a:noFill/>
            <a:miter lim="800000"/>
            <a:headEnd/>
            <a:tailEnd/>
          </a:ln>
        </p:spPr>
      </p:pic>
      <p:sp>
        <p:nvSpPr>
          <p:cNvPr id="14341" name="TextBox 4"/>
          <p:cNvSpPr txBox="1">
            <a:spLocks noChangeArrowheads="1"/>
          </p:cNvSpPr>
          <p:nvPr/>
        </p:nvSpPr>
        <p:spPr bwMode="auto">
          <a:xfrm>
            <a:off x="4286248" y="0"/>
            <a:ext cx="469900" cy="2308324"/>
          </a:xfrm>
          <a:prstGeom prst="rect">
            <a:avLst/>
          </a:prstGeom>
          <a:noFill/>
          <a:ln w="9525">
            <a:noFill/>
            <a:miter lim="800000"/>
            <a:headEnd/>
            <a:tailEnd/>
          </a:ln>
        </p:spPr>
        <p:txBody>
          <a:bodyPr>
            <a:spAutoFit/>
          </a:bodyPr>
          <a:lstStyle/>
          <a:p>
            <a:r>
              <a:rPr lang="en-CA" sz="3600" dirty="0">
                <a:solidFill>
                  <a:schemeClr val="bg1"/>
                </a:solidFill>
              </a:rPr>
              <a:t>N</a:t>
            </a:r>
          </a:p>
          <a:p>
            <a:r>
              <a:rPr lang="da-DK" sz="3600" dirty="0">
                <a:solidFill>
                  <a:schemeClr val="bg1"/>
                </a:solidFill>
              </a:rPr>
              <a:t>å</a:t>
            </a:r>
          </a:p>
          <a:p>
            <a:r>
              <a:rPr lang="da-DK" sz="3600" dirty="0">
                <a:solidFill>
                  <a:schemeClr val="bg1"/>
                </a:solidFill>
              </a:rPr>
              <a:t>d</a:t>
            </a:r>
          </a:p>
          <a:p>
            <a:r>
              <a:rPr lang="da-DK" sz="3600" dirty="0">
                <a:solidFill>
                  <a:schemeClr val="bg1"/>
                </a:solidFill>
              </a:rPr>
              <a:t>e</a:t>
            </a:r>
            <a:endParaRPr lang="en-CA" sz="3600" dirty="0">
              <a:solidFill>
                <a:schemeClr val="bg1"/>
              </a:solidFill>
            </a:endParaRPr>
          </a:p>
        </p:txBody>
      </p:sp>
      <p:sp>
        <p:nvSpPr>
          <p:cNvPr id="7" name="TextBox 6"/>
          <p:cNvSpPr txBox="1">
            <a:spLocks noChangeArrowheads="1"/>
          </p:cNvSpPr>
          <p:nvPr/>
        </p:nvSpPr>
        <p:spPr bwMode="auto">
          <a:xfrm>
            <a:off x="285750" y="3143248"/>
            <a:ext cx="8572500" cy="2554545"/>
          </a:xfrm>
          <a:prstGeom prst="rect">
            <a:avLst/>
          </a:prstGeom>
          <a:noFill/>
          <a:ln w="9525">
            <a:noFill/>
            <a:miter lim="800000"/>
            <a:headEnd/>
            <a:tailEnd/>
          </a:ln>
        </p:spPr>
        <p:txBody>
          <a:bodyPr wrap="square">
            <a:spAutoFit/>
          </a:bodyPr>
          <a:lstStyle/>
          <a:p>
            <a:r>
              <a:rPr lang="da-DK" sz="4000" dirty="0">
                <a:solidFill>
                  <a:schemeClr val="bg1"/>
                </a:solidFill>
              </a:rPr>
              <a:t>Dette, venner, er nøjagtigt, hvordan Gud viste sin barmhjertighed over for os. Han betalte selv dødsstraffen, så vi kunne leve ... Lyt til Bibelen:</a:t>
            </a:r>
            <a:endParaRPr lang="en-CA" sz="4000" dirty="0">
              <a:solidFill>
                <a:schemeClr val="bg1"/>
              </a:solidFill>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1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 descr="G-FIRE.JPG"/>
          <p:cNvPicPr>
            <a:picLocks noChangeAspect="1"/>
          </p:cNvPicPr>
          <p:nvPr/>
        </p:nvPicPr>
        <p:blipFill>
          <a:blip r:embed="rId2" cstate="print">
            <a:lum contrast="-40000"/>
          </a:blip>
          <a:srcRect/>
          <a:stretch>
            <a:fillRect/>
          </a:stretch>
        </p:blipFill>
        <p:spPr bwMode="auto">
          <a:xfrm>
            <a:off x="0" y="0"/>
            <a:ext cx="9144000" cy="6858000"/>
          </a:xfrm>
          <a:prstGeom prst="rect">
            <a:avLst/>
          </a:prstGeom>
          <a:noFill/>
          <a:ln w="9525">
            <a:noFill/>
            <a:miter lim="800000"/>
            <a:headEnd/>
            <a:tailEnd/>
          </a:ln>
        </p:spPr>
      </p:pic>
      <p:sp>
        <p:nvSpPr>
          <p:cNvPr id="15363" name="TextBox 2"/>
          <p:cNvSpPr txBox="1">
            <a:spLocks noChangeArrowheads="1"/>
          </p:cNvSpPr>
          <p:nvPr/>
        </p:nvSpPr>
        <p:spPr bwMode="auto">
          <a:xfrm>
            <a:off x="428625" y="357188"/>
            <a:ext cx="8501063" cy="3170099"/>
          </a:xfrm>
          <a:prstGeom prst="rect">
            <a:avLst/>
          </a:prstGeom>
          <a:noFill/>
          <a:ln w="9525">
            <a:noFill/>
            <a:miter lim="800000"/>
            <a:headEnd/>
            <a:tailEnd/>
          </a:ln>
        </p:spPr>
        <p:txBody>
          <a:bodyPr>
            <a:spAutoFit/>
          </a:bodyPr>
          <a:lstStyle/>
          <a:p>
            <a:r>
              <a:rPr lang="da-DK" sz="4000" dirty="0">
                <a:solidFill>
                  <a:schemeClr val="bg1"/>
                </a:solidFill>
              </a:rPr>
              <a:t>Rom 5: 8 Men Gud viser sin kærlighed mod os, ved at Kristus døde for os, medens vi endnu var syndere.</a:t>
            </a:r>
            <a:endParaRPr lang="en-CA" sz="4000" dirty="0">
              <a:solidFill>
                <a:schemeClr val="bg1"/>
              </a:solidFill>
            </a:endParaRPr>
          </a:p>
          <a:p>
            <a:endParaRPr lang="en-CA" sz="4000" dirty="0">
              <a:solidFill>
                <a:schemeClr val="bg1"/>
              </a:solidFill>
            </a:endParaRPr>
          </a:p>
        </p:txBody>
      </p:sp>
      <p:pic>
        <p:nvPicPr>
          <p:cNvPr id="15364" name="Picture 5" descr="E046.JPG"/>
          <p:cNvPicPr>
            <a:picLocks noChangeAspect="1"/>
          </p:cNvPicPr>
          <p:nvPr/>
        </p:nvPicPr>
        <p:blipFill>
          <a:blip r:embed="rId3" cstate="print"/>
          <a:srcRect/>
          <a:stretch>
            <a:fillRect/>
          </a:stretch>
        </p:blipFill>
        <p:spPr bwMode="auto">
          <a:xfrm>
            <a:off x="2547938" y="4000500"/>
            <a:ext cx="3810000" cy="2857500"/>
          </a:xfrm>
          <a:prstGeom prst="rect">
            <a:avLst/>
          </a:prstGeom>
          <a:noFill/>
          <a:ln w="9525">
            <a:noFill/>
            <a:miter lim="800000"/>
            <a:headEnd/>
            <a:tailEnd/>
          </a:ln>
        </p:spPr>
      </p:pic>
    </p:spTree>
  </p:cSld>
  <p:clrMapOvr>
    <a:masterClrMapping/>
  </p:clrMapOvr>
  <p:transition spd="slow">
    <p:randomBar dir="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 descr="G-FIRE.JPG"/>
          <p:cNvPicPr>
            <a:picLocks noChangeAspect="1"/>
          </p:cNvPicPr>
          <p:nvPr/>
        </p:nvPicPr>
        <p:blipFill>
          <a:blip r:embed="rId2" cstate="print">
            <a:lum contrast="-40000"/>
          </a:blip>
          <a:srcRect/>
          <a:stretch>
            <a:fillRect/>
          </a:stretch>
        </p:blipFill>
        <p:spPr bwMode="auto">
          <a:xfrm>
            <a:off x="0" y="0"/>
            <a:ext cx="9144000" cy="6858000"/>
          </a:xfrm>
          <a:prstGeom prst="rect">
            <a:avLst/>
          </a:prstGeom>
          <a:noFill/>
          <a:ln w="9525">
            <a:noFill/>
            <a:miter lim="800000"/>
            <a:headEnd/>
            <a:tailEnd/>
          </a:ln>
        </p:spPr>
      </p:pic>
      <p:sp>
        <p:nvSpPr>
          <p:cNvPr id="15363" name="TextBox 2"/>
          <p:cNvSpPr txBox="1">
            <a:spLocks noChangeArrowheads="1"/>
          </p:cNvSpPr>
          <p:nvPr/>
        </p:nvSpPr>
        <p:spPr bwMode="auto">
          <a:xfrm>
            <a:off x="428625" y="357188"/>
            <a:ext cx="8501063" cy="4401205"/>
          </a:xfrm>
          <a:prstGeom prst="rect">
            <a:avLst/>
          </a:prstGeom>
          <a:noFill/>
          <a:ln w="9525">
            <a:noFill/>
            <a:miter lim="800000"/>
            <a:headEnd/>
            <a:tailEnd/>
          </a:ln>
        </p:spPr>
        <p:txBody>
          <a:bodyPr>
            <a:spAutoFit/>
          </a:bodyPr>
          <a:lstStyle/>
          <a:p>
            <a:r>
              <a:rPr lang="da-DK" sz="4000" dirty="0">
                <a:solidFill>
                  <a:schemeClr val="bg1"/>
                </a:solidFill>
              </a:rPr>
              <a:t>Og uimodsigeligt er denne gudsfrygtens hemmelighed stor: ​​Han som blev åbenbaret i kødet, retfærdiggjort i Ånden, set af engle, forkyndt blandt folkene, troet på i verden, optaget til herlighed. 1Tim. 3:16</a:t>
            </a:r>
            <a:endParaRPr lang="en-CA" sz="4000" u="sng" dirty="0">
              <a:solidFill>
                <a:schemeClr val="bg1"/>
              </a:solidFill>
            </a:endParaRPr>
          </a:p>
        </p:txBody>
      </p:sp>
      <p:pic>
        <p:nvPicPr>
          <p:cNvPr id="15364" name="Picture 5" descr="E046.JPG"/>
          <p:cNvPicPr>
            <a:picLocks noChangeAspect="1"/>
          </p:cNvPicPr>
          <p:nvPr/>
        </p:nvPicPr>
        <p:blipFill>
          <a:blip r:embed="rId3" cstate="print"/>
          <a:srcRect/>
          <a:stretch>
            <a:fillRect/>
          </a:stretch>
        </p:blipFill>
        <p:spPr bwMode="auto">
          <a:xfrm>
            <a:off x="2547938" y="4000500"/>
            <a:ext cx="3810000" cy="2857500"/>
          </a:xfrm>
          <a:prstGeom prst="rect">
            <a:avLst/>
          </a:prstGeom>
          <a:noFill/>
          <a:ln w="9525">
            <a:noFill/>
            <a:miter lim="800000"/>
            <a:headEnd/>
            <a:tailEnd/>
          </a:ln>
        </p:spPr>
      </p:pic>
      <p:pic>
        <p:nvPicPr>
          <p:cNvPr id="5" name="Picture 5" descr="E046.JPG"/>
          <p:cNvPicPr>
            <a:picLocks noChangeAspect="1"/>
          </p:cNvPicPr>
          <p:nvPr/>
        </p:nvPicPr>
        <p:blipFill>
          <a:blip r:embed="rId3" cstate="print"/>
          <a:srcRect/>
          <a:stretch>
            <a:fillRect/>
          </a:stretch>
        </p:blipFill>
        <p:spPr bwMode="auto">
          <a:xfrm>
            <a:off x="2571736" y="4000500"/>
            <a:ext cx="3810000" cy="2857500"/>
          </a:xfrm>
          <a:prstGeom prst="rect">
            <a:avLst/>
          </a:prstGeom>
          <a:noFill/>
          <a:ln w="9525">
            <a:noFill/>
            <a:miter lim="800000"/>
            <a:headEnd/>
            <a:tailEnd/>
          </a:ln>
        </p:spPr>
      </p:pic>
    </p:spTree>
  </p:cSld>
  <p:clrMapOvr>
    <a:masterClrMapping/>
  </p:clrMapOvr>
  <p:transition>
    <p:plus/>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descr="G-FIRE.JPG"/>
          <p:cNvPicPr>
            <a:picLocks noChangeAspect="1"/>
          </p:cNvPicPr>
          <p:nvPr/>
        </p:nvPicPr>
        <p:blipFill>
          <a:blip r:embed="rId2" cstate="print">
            <a:lum contrast="-40000"/>
          </a:blip>
          <a:srcRect/>
          <a:stretch>
            <a:fillRect/>
          </a:stretch>
        </p:blipFill>
        <p:spPr bwMode="auto">
          <a:xfrm>
            <a:off x="0" y="71462"/>
            <a:ext cx="9144000" cy="6858000"/>
          </a:xfrm>
          <a:prstGeom prst="rect">
            <a:avLst/>
          </a:prstGeom>
          <a:noFill/>
          <a:ln w="9525">
            <a:noFill/>
            <a:miter lim="800000"/>
            <a:headEnd/>
            <a:tailEnd/>
          </a:ln>
        </p:spPr>
      </p:pic>
      <p:sp>
        <p:nvSpPr>
          <p:cNvPr id="16387" name="TextBox 2"/>
          <p:cNvSpPr txBox="1">
            <a:spLocks noChangeArrowheads="1"/>
          </p:cNvSpPr>
          <p:nvPr/>
        </p:nvSpPr>
        <p:spPr bwMode="auto">
          <a:xfrm>
            <a:off x="428625" y="0"/>
            <a:ext cx="8501063" cy="2215991"/>
          </a:xfrm>
          <a:prstGeom prst="rect">
            <a:avLst/>
          </a:prstGeom>
          <a:noFill/>
          <a:ln w="9525">
            <a:noFill/>
            <a:miter lim="800000"/>
            <a:headEnd/>
            <a:tailEnd/>
          </a:ln>
        </p:spPr>
        <p:txBody>
          <a:bodyPr wrap="square">
            <a:spAutoFit/>
          </a:bodyPr>
          <a:lstStyle/>
          <a:p>
            <a:br>
              <a:rPr lang="en-CA" dirty="0"/>
            </a:br>
            <a:r>
              <a:rPr lang="en-CA" sz="4000" dirty="0">
                <a:solidFill>
                  <a:schemeClr val="bg1"/>
                </a:solidFill>
              </a:rPr>
              <a:t>I </a:t>
            </a:r>
            <a:r>
              <a:rPr lang="en-CA" sz="4000" dirty="0" err="1">
                <a:solidFill>
                  <a:schemeClr val="bg1"/>
                </a:solidFill>
              </a:rPr>
              <a:t>begyndelsen</a:t>
            </a:r>
            <a:r>
              <a:rPr lang="en-CA" sz="4000" dirty="0">
                <a:solidFill>
                  <a:schemeClr val="bg1"/>
                </a:solidFill>
              </a:rPr>
              <a:t> </a:t>
            </a:r>
            <a:r>
              <a:rPr lang="en-CA" sz="4000" dirty="0" err="1">
                <a:solidFill>
                  <a:schemeClr val="bg1"/>
                </a:solidFill>
              </a:rPr>
              <a:t>var</a:t>
            </a:r>
            <a:r>
              <a:rPr lang="en-CA" sz="4000" dirty="0">
                <a:solidFill>
                  <a:schemeClr val="bg1"/>
                </a:solidFill>
              </a:rPr>
              <a:t> </a:t>
            </a:r>
            <a:r>
              <a:rPr lang="en-CA" sz="4000" dirty="0" err="1">
                <a:solidFill>
                  <a:schemeClr val="bg1"/>
                </a:solidFill>
              </a:rPr>
              <a:t>Ordet</a:t>
            </a:r>
            <a:r>
              <a:rPr lang="en-CA" sz="4000" dirty="0">
                <a:solidFill>
                  <a:schemeClr val="bg1"/>
                </a:solidFill>
              </a:rPr>
              <a:t>, </a:t>
            </a:r>
            <a:r>
              <a:rPr lang="en-CA" sz="4000" dirty="0" err="1">
                <a:solidFill>
                  <a:schemeClr val="bg1"/>
                </a:solidFill>
              </a:rPr>
              <a:t>og</a:t>
            </a:r>
            <a:r>
              <a:rPr lang="en-CA" sz="4000" dirty="0">
                <a:solidFill>
                  <a:schemeClr val="bg1"/>
                </a:solidFill>
              </a:rPr>
              <a:t> </a:t>
            </a:r>
            <a:r>
              <a:rPr lang="en-CA" sz="4000" dirty="0" err="1">
                <a:solidFill>
                  <a:schemeClr val="bg1"/>
                </a:solidFill>
              </a:rPr>
              <a:t>Ordet</a:t>
            </a:r>
            <a:r>
              <a:rPr lang="en-CA" sz="4000" dirty="0">
                <a:solidFill>
                  <a:schemeClr val="bg1"/>
                </a:solidFill>
              </a:rPr>
              <a:t> </a:t>
            </a:r>
            <a:r>
              <a:rPr lang="en-CA" sz="4000" dirty="0" err="1">
                <a:solidFill>
                  <a:schemeClr val="bg1"/>
                </a:solidFill>
              </a:rPr>
              <a:t>var</a:t>
            </a:r>
            <a:r>
              <a:rPr lang="en-CA" sz="4000" dirty="0">
                <a:solidFill>
                  <a:schemeClr val="bg1"/>
                </a:solidFill>
              </a:rPr>
              <a:t> </a:t>
            </a:r>
            <a:r>
              <a:rPr lang="en-CA" sz="4000" dirty="0" err="1">
                <a:solidFill>
                  <a:schemeClr val="bg1"/>
                </a:solidFill>
              </a:rPr>
              <a:t>hos</a:t>
            </a:r>
            <a:r>
              <a:rPr lang="en-CA" sz="4000" dirty="0">
                <a:solidFill>
                  <a:schemeClr val="bg1"/>
                </a:solidFill>
              </a:rPr>
              <a:t> </a:t>
            </a:r>
            <a:r>
              <a:rPr lang="en-CA" sz="4000" dirty="0" err="1">
                <a:solidFill>
                  <a:schemeClr val="bg1"/>
                </a:solidFill>
              </a:rPr>
              <a:t>Gud</a:t>
            </a:r>
            <a:r>
              <a:rPr lang="en-CA" sz="4000" dirty="0">
                <a:solidFill>
                  <a:schemeClr val="bg1"/>
                </a:solidFill>
              </a:rPr>
              <a:t>, </a:t>
            </a:r>
            <a:r>
              <a:rPr lang="en-CA" sz="4000" dirty="0" err="1">
                <a:solidFill>
                  <a:schemeClr val="bg1"/>
                </a:solidFill>
              </a:rPr>
              <a:t>og</a:t>
            </a:r>
            <a:r>
              <a:rPr lang="en-CA" sz="4000" dirty="0">
                <a:solidFill>
                  <a:schemeClr val="bg1"/>
                </a:solidFill>
              </a:rPr>
              <a:t> </a:t>
            </a:r>
            <a:r>
              <a:rPr lang="en-CA" sz="4000" dirty="0" err="1">
                <a:solidFill>
                  <a:schemeClr val="bg1"/>
                </a:solidFill>
              </a:rPr>
              <a:t>Ordet</a:t>
            </a:r>
            <a:r>
              <a:rPr lang="en-CA" sz="4000" dirty="0">
                <a:solidFill>
                  <a:schemeClr val="bg1"/>
                </a:solidFill>
              </a:rPr>
              <a:t> </a:t>
            </a:r>
            <a:r>
              <a:rPr lang="en-CA" sz="4000" dirty="0" err="1">
                <a:solidFill>
                  <a:schemeClr val="bg1"/>
                </a:solidFill>
              </a:rPr>
              <a:t>var</a:t>
            </a:r>
            <a:r>
              <a:rPr lang="en-CA" sz="4000" dirty="0">
                <a:solidFill>
                  <a:schemeClr val="bg1"/>
                </a:solidFill>
              </a:rPr>
              <a:t> </a:t>
            </a:r>
            <a:r>
              <a:rPr lang="en-CA" sz="4000" dirty="0" err="1">
                <a:solidFill>
                  <a:schemeClr val="bg1"/>
                </a:solidFill>
              </a:rPr>
              <a:t>Gud</a:t>
            </a:r>
            <a:r>
              <a:rPr lang="en-CA" sz="4000" dirty="0">
                <a:solidFill>
                  <a:schemeClr val="bg1"/>
                </a:solidFill>
              </a:rPr>
              <a:t>. Johannes 1: 1</a:t>
            </a:r>
            <a:endParaRPr lang="en-CA" sz="4000" u="sng" dirty="0">
              <a:solidFill>
                <a:schemeClr val="bg1"/>
              </a:solidFill>
            </a:endParaRPr>
          </a:p>
        </p:txBody>
      </p:sp>
      <p:sp>
        <p:nvSpPr>
          <p:cNvPr id="4" name="TextBox 3"/>
          <p:cNvSpPr txBox="1">
            <a:spLocks noChangeArrowheads="1"/>
          </p:cNvSpPr>
          <p:nvPr/>
        </p:nvSpPr>
        <p:spPr bwMode="auto">
          <a:xfrm>
            <a:off x="395536" y="2071679"/>
            <a:ext cx="8319839" cy="1600438"/>
          </a:xfrm>
          <a:prstGeom prst="rect">
            <a:avLst/>
          </a:prstGeom>
          <a:noFill/>
          <a:ln w="9525">
            <a:noFill/>
            <a:miter lim="800000"/>
            <a:headEnd/>
            <a:tailEnd/>
          </a:ln>
        </p:spPr>
        <p:txBody>
          <a:bodyPr wrap="square">
            <a:spAutoFit/>
          </a:bodyPr>
          <a:lstStyle/>
          <a:p>
            <a:r>
              <a:rPr lang="da-DK" sz="4000" dirty="0">
                <a:solidFill>
                  <a:schemeClr val="bg1"/>
                </a:solidFill>
              </a:rPr>
              <a:t>Og Ordet blev kød og tog bolig iblandt os. Johannes 1:14</a:t>
            </a:r>
            <a:endParaRPr lang="en-CA" sz="4000" u="sng" dirty="0">
              <a:solidFill>
                <a:schemeClr val="bg1"/>
              </a:solidFill>
            </a:endParaRPr>
          </a:p>
          <a:p>
            <a:endParaRPr lang="en-CA" u="sng" dirty="0">
              <a:solidFill>
                <a:schemeClr val="bg1"/>
              </a:solidFill>
            </a:endParaRPr>
          </a:p>
        </p:txBody>
      </p:sp>
      <p:pic>
        <p:nvPicPr>
          <p:cNvPr id="6" name="Picture 5" descr="E046.JPG"/>
          <p:cNvPicPr>
            <a:picLocks noChangeAspect="1"/>
          </p:cNvPicPr>
          <p:nvPr/>
        </p:nvPicPr>
        <p:blipFill>
          <a:blip r:embed="rId3" cstate="print"/>
          <a:srcRect/>
          <a:stretch>
            <a:fillRect/>
          </a:stretch>
        </p:blipFill>
        <p:spPr bwMode="auto">
          <a:xfrm>
            <a:off x="2571736" y="3500438"/>
            <a:ext cx="3810000" cy="3357562"/>
          </a:xfrm>
          <a:prstGeom prst="rect">
            <a:avLst/>
          </a:prstGeom>
          <a:noFill/>
          <a:ln w="9525">
            <a:noFill/>
            <a:miter lim="800000"/>
            <a:headEnd/>
            <a:tailEnd/>
          </a:ln>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upRigh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extBox 1"/>
          <p:cNvSpPr txBox="1"/>
          <p:nvPr/>
        </p:nvSpPr>
        <p:spPr>
          <a:xfrm>
            <a:off x="107504" y="188640"/>
            <a:ext cx="9036496" cy="5632311"/>
          </a:xfrm>
          <a:prstGeom prst="rect">
            <a:avLst/>
          </a:prstGeom>
          <a:noFill/>
        </p:spPr>
        <p:txBody>
          <a:bodyPr wrap="square" rtlCol="0">
            <a:spAutoFit/>
          </a:bodyPr>
          <a:lstStyle/>
          <a:p>
            <a:r>
              <a:rPr lang="da-DK" sz="4000" dirty="0">
                <a:solidFill>
                  <a:srgbClr val="0070C0"/>
                </a:solidFill>
              </a:rPr>
              <a:t>2 Mosebog 21: 1-6</a:t>
            </a:r>
            <a:r>
              <a:rPr lang="da-DK" sz="4000" dirty="0"/>
              <a:t>: Køb af en hebraisk tjener ... -at forblive evigt i familien ... -Jesus er i den menneskelige familie for evigt: </a:t>
            </a:r>
            <a:r>
              <a:rPr lang="da-DK" sz="4000" dirty="0">
                <a:solidFill>
                  <a:srgbClr val="0070C0"/>
                </a:solidFill>
              </a:rPr>
              <a:t>Hebr. 13: 8</a:t>
            </a:r>
            <a:r>
              <a:rPr lang="da-DK" sz="4000" dirty="0"/>
              <a:t>…</a:t>
            </a:r>
            <a:r>
              <a:rPr lang="da-DK" sz="4000" dirty="0">
                <a:solidFill>
                  <a:srgbClr val="0070C0"/>
                </a:solidFill>
              </a:rPr>
              <a:t> Hebr. 2: 11-14 ...</a:t>
            </a:r>
            <a:r>
              <a:rPr lang="da-DK" sz="4000" dirty="0"/>
              <a:t> </a:t>
            </a:r>
          </a:p>
          <a:p>
            <a:r>
              <a:rPr lang="da-DK" sz="4000" dirty="0"/>
              <a:t>-Loven om den nærmeste slægtning: </a:t>
            </a:r>
            <a:r>
              <a:rPr lang="da-DK" sz="4000" dirty="0">
                <a:solidFill>
                  <a:srgbClr val="0070C0"/>
                </a:solidFill>
              </a:rPr>
              <a:t>Ruth 2:19, 20 </a:t>
            </a:r>
            <a:r>
              <a:rPr lang="da-DK" sz="4000" dirty="0"/>
              <a:t>... </a:t>
            </a:r>
            <a:r>
              <a:rPr lang="da-DK" sz="4000" dirty="0">
                <a:solidFill>
                  <a:srgbClr val="0070C0"/>
                </a:solidFill>
              </a:rPr>
              <a:t>Jes. 45: 18</a:t>
            </a:r>
            <a:r>
              <a:rPr lang="da-DK" sz="4000" dirty="0"/>
              <a:t>… </a:t>
            </a:r>
            <a:r>
              <a:rPr lang="da-DK" sz="4000" dirty="0">
                <a:solidFill>
                  <a:srgbClr val="0070C0"/>
                </a:solidFill>
              </a:rPr>
              <a:t>Ordsp. 10:30</a:t>
            </a:r>
            <a:r>
              <a:rPr lang="da-DK" sz="4000" dirty="0"/>
              <a:t>; </a:t>
            </a:r>
            <a:r>
              <a:rPr lang="da-DK" sz="4000" dirty="0">
                <a:solidFill>
                  <a:srgbClr val="0070C0"/>
                </a:solidFill>
              </a:rPr>
              <a:t>Matt. 5: 5</a:t>
            </a:r>
            <a:r>
              <a:rPr lang="da-DK" sz="4000" dirty="0"/>
              <a:t>. –jorden bevares i familien ... –Jorden er skabt til at blive beboet ...</a:t>
            </a:r>
            <a:endParaRPr lang="en-CA" sz="4000" b="1" dirty="0"/>
          </a:p>
        </p:txBody>
      </p:sp>
    </p:spTree>
    <p:extLst>
      <p:ext uri="{BB962C8B-B14F-4D97-AF65-F5344CB8AC3E}">
        <p14:creationId xmlns:p14="http://schemas.microsoft.com/office/powerpoint/2010/main" val="19912635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extBox 1"/>
          <p:cNvSpPr txBox="1"/>
          <p:nvPr/>
        </p:nvSpPr>
        <p:spPr>
          <a:xfrm>
            <a:off x="179512" y="35859"/>
            <a:ext cx="8948010" cy="5632311"/>
          </a:xfrm>
          <a:prstGeom prst="rect">
            <a:avLst/>
          </a:prstGeom>
          <a:noFill/>
        </p:spPr>
        <p:txBody>
          <a:bodyPr wrap="square" rtlCol="0">
            <a:spAutoFit/>
          </a:bodyPr>
          <a:lstStyle/>
          <a:p>
            <a:r>
              <a:rPr lang="da-DK" sz="3600" dirty="0">
                <a:solidFill>
                  <a:schemeClr val="bg1"/>
                </a:solidFill>
              </a:rPr>
              <a:t>1. Og jeg så en ny himmel og en ny jord; for den første himmel og den første jord var gået bort; og havet var ikke mere. </a:t>
            </a:r>
          </a:p>
          <a:p>
            <a:r>
              <a:rPr lang="da-DK" sz="3600" dirty="0">
                <a:solidFill>
                  <a:schemeClr val="bg1"/>
                </a:solidFill>
              </a:rPr>
              <a:t>2. Og jeg, Johannes, så den hellige by, det nye Jerusalem, komme ned fra Gud fra himlen, beredt som en brud, smykket for sin brudgom. 3. Guds tabernakel er hos menneskene, og han vil bo hos dem, og de skal være hans folk, og Gud selv skal være med dem og være deres Gud ... Åb 21: 1-3</a:t>
            </a:r>
            <a:endParaRPr lang="en-CA" sz="3600" u="sng" dirty="0">
              <a:solidFill>
                <a:schemeClr val="bg1"/>
              </a:solidFill>
            </a:endParaRPr>
          </a:p>
        </p:txBody>
      </p:sp>
    </p:spTree>
    <p:extLst>
      <p:ext uri="{BB962C8B-B14F-4D97-AF65-F5344CB8AC3E}">
        <p14:creationId xmlns:p14="http://schemas.microsoft.com/office/powerpoint/2010/main" val="35970668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Rectangle 1"/>
          <p:cNvSpPr/>
          <p:nvPr/>
        </p:nvSpPr>
        <p:spPr>
          <a:xfrm>
            <a:off x="431032" y="0"/>
            <a:ext cx="8712968" cy="5078313"/>
          </a:xfrm>
          <a:prstGeom prst="rect">
            <a:avLst/>
          </a:prstGeom>
        </p:spPr>
        <p:txBody>
          <a:bodyPr wrap="square">
            <a:spAutoFit/>
          </a:bodyPr>
          <a:lstStyle/>
          <a:p>
            <a:r>
              <a:rPr lang="da-DK" sz="3600" dirty="0">
                <a:solidFill>
                  <a:schemeClr val="bg1"/>
                </a:solidFill>
              </a:rPr>
              <a:t>4. Og Gud skal tørre hver tåre af deres øjne; og der skal ikke mere være død eller sorg eller gråd, og der skal ikke mere være smerte; for de tidligere ting er forbi. </a:t>
            </a:r>
          </a:p>
          <a:p>
            <a:endParaRPr lang="da-DK" sz="3600" dirty="0">
              <a:solidFill>
                <a:schemeClr val="bg1"/>
              </a:solidFill>
            </a:endParaRPr>
          </a:p>
          <a:p>
            <a:r>
              <a:rPr lang="da-DK" sz="3600" dirty="0">
                <a:solidFill>
                  <a:schemeClr val="bg1"/>
                </a:solidFill>
              </a:rPr>
              <a:t>5 Og han, der sad på tronen, sagde: Se, jeg gør alting nyt. Og han sagde til mig: Skriv: thi disse ord er troværdige og sande. Åb 21: 4,5</a:t>
            </a:r>
            <a:endParaRPr lang="en-CA" sz="3600" u="sng" dirty="0">
              <a:solidFill>
                <a:schemeClr val="bg1"/>
              </a:solidFill>
            </a:endParaRPr>
          </a:p>
        </p:txBody>
      </p:sp>
    </p:spTree>
    <p:extLst>
      <p:ext uri="{BB962C8B-B14F-4D97-AF65-F5344CB8AC3E}">
        <p14:creationId xmlns:p14="http://schemas.microsoft.com/office/powerpoint/2010/main" val="36212821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br>
              <a:rPr lang="en-CA" dirty="0">
                <a:solidFill>
                  <a:schemeClr val="bg1">
                    <a:lumMod val="95000"/>
                  </a:schemeClr>
                </a:solidFill>
              </a:rPr>
            </a:br>
            <a:endParaRPr lang="en-CA" dirty="0">
              <a:solidFill>
                <a:schemeClr val="bg1">
                  <a:lumMod val="95000"/>
                </a:schemeClr>
              </a:solidFill>
            </a:endParaRPr>
          </a:p>
        </p:txBody>
      </p:sp>
      <p:sp>
        <p:nvSpPr>
          <p:cNvPr id="3075" name="Content Placeholder 2"/>
          <p:cNvSpPr>
            <a:spLocks noGrp="1"/>
          </p:cNvSpPr>
          <p:nvPr>
            <p:ph idx="1"/>
          </p:nvPr>
        </p:nvSpPr>
        <p:spPr/>
        <p:txBody>
          <a:bodyPr/>
          <a:lstStyle/>
          <a:p>
            <a:r>
              <a:rPr lang="da-DK" sz="4400" dirty="0">
                <a:solidFill>
                  <a:schemeClr val="bg1"/>
                </a:solidFill>
              </a:rPr>
              <a:t>Disse ting har jeg skrevet til jer, som tror på Guds søns navn; </a:t>
            </a:r>
            <a:r>
              <a:rPr lang="da-DK" sz="4400" dirty="0">
                <a:solidFill>
                  <a:srgbClr val="FFFF00"/>
                </a:solidFill>
              </a:rPr>
              <a:t>for at I skal vide, at I har evigt liv ... </a:t>
            </a:r>
            <a:r>
              <a:rPr lang="da-DK" sz="4400" dirty="0">
                <a:solidFill>
                  <a:schemeClr val="bg1"/>
                </a:solidFill>
              </a:rPr>
              <a:t>1Johannes 5:13</a:t>
            </a:r>
            <a:endParaRPr lang="en-CA" sz="4400" u="sng" dirty="0">
              <a:solidFill>
                <a:schemeClr val="bg1"/>
              </a:solidFill>
            </a:endParaRPr>
          </a:p>
        </p:txBody>
      </p:sp>
    </p:spTree>
  </p:cSld>
  <p:clrMapOvr>
    <a:masterClrMapping/>
  </p:clrMapOvr>
  <p:transition>
    <p:pull/>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descr="G-FIRE.JPG"/>
          <p:cNvPicPr>
            <a:picLocks noChangeAspect="1"/>
          </p:cNvPicPr>
          <p:nvPr/>
        </p:nvPicPr>
        <p:blipFill>
          <a:blip r:embed="rId2" cstate="print">
            <a:lum contrast="-40000"/>
          </a:blip>
          <a:srcRect/>
          <a:stretch>
            <a:fillRect/>
          </a:stretch>
        </p:blipFill>
        <p:spPr bwMode="auto">
          <a:xfrm>
            <a:off x="0" y="0"/>
            <a:ext cx="9144000" cy="6858000"/>
          </a:xfrm>
          <a:prstGeom prst="rect">
            <a:avLst/>
          </a:prstGeom>
          <a:noFill/>
          <a:ln w="9525">
            <a:noFill/>
            <a:miter lim="800000"/>
            <a:headEnd/>
            <a:tailEnd/>
          </a:ln>
        </p:spPr>
      </p:pic>
      <p:sp>
        <p:nvSpPr>
          <p:cNvPr id="16387" name="TextBox 2"/>
          <p:cNvSpPr txBox="1">
            <a:spLocks noChangeArrowheads="1"/>
          </p:cNvSpPr>
          <p:nvPr/>
        </p:nvSpPr>
        <p:spPr bwMode="auto">
          <a:xfrm>
            <a:off x="428625" y="0"/>
            <a:ext cx="8501063" cy="1200329"/>
          </a:xfrm>
          <a:prstGeom prst="rect">
            <a:avLst/>
          </a:prstGeom>
          <a:noFill/>
          <a:ln w="9525">
            <a:noFill/>
            <a:miter lim="800000"/>
            <a:headEnd/>
            <a:tailEnd/>
          </a:ln>
        </p:spPr>
        <p:txBody>
          <a:bodyPr wrap="square">
            <a:spAutoFit/>
          </a:bodyPr>
          <a:lstStyle/>
          <a:p>
            <a:r>
              <a:rPr lang="da-DK" sz="3600" dirty="0">
                <a:solidFill>
                  <a:schemeClr val="bg1"/>
                </a:solidFill>
              </a:rPr>
              <a:t>Mens vi overvejer, hvad Kristus gjorde på korset, stiller mange spørgsmålet:</a:t>
            </a:r>
            <a:endParaRPr lang="en-CA" sz="3600" u="sng" dirty="0">
              <a:solidFill>
                <a:schemeClr val="bg1"/>
              </a:solidFill>
            </a:endParaRPr>
          </a:p>
        </p:txBody>
      </p:sp>
      <p:pic>
        <p:nvPicPr>
          <p:cNvPr id="6" name="Picture 5" descr="E046.JPG"/>
          <p:cNvPicPr>
            <a:picLocks noChangeAspect="1"/>
          </p:cNvPicPr>
          <p:nvPr/>
        </p:nvPicPr>
        <p:blipFill>
          <a:blip r:embed="rId3" cstate="print"/>
          <a:srcRect/>
          <a:stretch>
            <a:fillRect/>
          </a:stretch>
        </p:blipFill>
        <p:spPr bwMode="auto">
          <a:xfrm>
            <a:off x="2571736" y="3500438"/>
            <a:ext cx="3810000" cy="3357562"/>
          </a:xfrm>
          <a:prstGeom prst="rect">
            <a:avLst/>
          </a:prstGeom>
          <a:noFill/>
          <a:ln w="9525">
            <a:noFill/>
            <a:miter lim="800000"/>
            <a:headEnd/>
            <a:tailEnd/>
          </a:ln>
        </p:spPr>
      </p:pic>
      <p:sp>
        <p:nvSpPr>
          <p:cNvPr id="5" name="TextBox 4"/>
          <p:cNvSpPr txBox="1">
            <a:spLocks noChangeArrowheads="1"/>
          </p:cNvSpPr>
          <p:nvPr/>
        </p:nvSpPr>
        <p:spPr bwMode="auto">
          <a:xfrm>
            <a:off x="107505" y="1844824"/>
            <a:ext cx="8777314" cy="1754326"/>
          </a:xfrm>
          <a:prstGeom prst="rect">
            <a:avLst/>
          </a:prstGeom>
          <a:noFill/>
          <a:ln w="9525">
            <a:noFill/>
            <a:miter lim="800000"/>
            <a:headEnd/>
            <a:tailEnd/>
          </a:ln>
        </p:spPr>
        <p:txBody>
          <a:bodyPr wrap="square">
            <a:spAutoFit/>
          </a:bodyPr>
          <a:lstStyle/>
          <a:p>
            <a:r>
              <a:rPr lang="da-DK" sz="3600" dirty="0">
                <a:solidFill>
                  <a:schemeClr val="bg1"/>
                </a:solidFill>
              </a:rPr>
              <a:t>Men hvordan kan Jesu død beskytte os mod fremtidig synd og dens konsekvenser?</a:t>
            </a:r>
            <a:endParaRPr lang="en-CA" sz="3600" dirty="0">
              <a:solidFill>
                <a:schemeClr val="bg1"/>
              </a:solidFill>
            </a:endParaRPr>
          </a:p>
        </p:txBody>
      </p:sp>
    </p:spTree>
    <p:extLst>
      <p:ext uri="{BB962C8B-B14F-4D97-AF65-F5344CB8AC3E}">
        <p14:creationId xmlns:p14="http://schemas.microsoft.com/office/powerpoint/2010/main" val="375059090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 descr="M-ROSA.JPG"/>
          <p:cNvPicPr>
            <a:picLocks noChangeAspect="1"/>
          </p:cNvPicPr>
          <p:nvPr/>
        </p:nvPicPr>
        <p:blipFill>
          <a:blip r:embed="rId2" cstate="print">
            <a:lum bright="-10000"/>
          </a:blip>
          <a:srcRect/>
          <a:stretch>
            <a:fillRect/>
          </a:stretch>
        </p:blipFill>
        <p:spPr bwMode="auto">
          <a:xfrm>
            <a:off x="0" y="0"/>
            <a:ext cx="9144000" cy="6858000"/>
          </a:xfrm>
          <a:prstGeom prst="rect">
            <a:avLst/>
          </a:prstGeom>
          <a:noFill/>
          <a:ln w="9525">
            <a:noFill/>
            <a:miter lim="800000"/>
            <a:headEnd/>
            <a:tailEnd/>
          </a:ln>
        </p:spPr>
      </p:pic>
      <p:pic>
        <p:nvPicPr>
          <p:cNvPr id="17411" name="Picture 2"/>
          <p:cNvPicPr>
            <a:picLocks noChangeAspect="1" noChangeArrowheads="1"/>
          </p:cNvPicPr>
          <p:nvPr/>
        </p:nvPicPr>
        <p:blipFill>
          <a:blip r:embed="rId3" cstate="print"/>
          <a:srcRect/>
          <a:stretch>
            <a:fillRect/>
          </a:stretch>
        </p:blipFill>
        <p:spPr bwMode="auto">
          <a:xfrm>
            <a:off x="2286000" y="0"/>
            <a:ext cx="6858000" cy="6858000"/>
          </a:xfrm>
          <a:prstGeom prst="rect">
            <a:avLst/>
          </a:prstGeom>
          <a:noFill/>
          <a:ln w="9525">
            <a:noFill/>
            <a:miter lim="800000"/>
            <a:headEnd/>
            <a:tailEnd/>
          </a:ln>
        </p:spPr>
      </p:pic>
      <p:sp>
        <p:nvSpPr>
          <p:cNvPr id="17412" name="TextBox 3"/>
          <p:cNvSpPr txBox="1">
            <a:spLocks noChangeArrowheads="1"/>
          </p:cNvSpPr>
          <p:nvPr/>
        </p:nvSpPr>
        <p:spPr bwMode="auto">
          <a:xfrm>
            <a:off x="0" y="0"/>
            <a:ext cx="2286000" cy="1938992"/>
          </a:xfrm>
          <a:prstGeom prst="rect">
            <a:avLst/>
          </a:prstGeom>
          <a:solidFill>
            <a:schemeClr val="accent1"/>
          </a:solidFill>
          <a:ln w="9525">
            <a:noFill/>
            <a:miter lim="800000"/>
            <a:headEnd/>
            <a:tailEnd/>
          </a:ln>
        </p:spPr>
        <p:txBody>
          <a:bodyPr>
            <a:spAutoFit/>
          </a:bodyPr>
          <a:lstStyle/>
          <a:p>
            <a:r>
              <a:rPr lang="da-DK" sz="4000" dirty="0">
                <a:solidFill>
                  <a:schemeClr val="bg1"/>
                </a:solidFill>
              </a:rPr>
              <a:t>Historie: Johnnys gæld ...</a:t>
            </a:r>
            <a:endParaRPr lang="en-CA" sz="4000" dirty="0">
              <a:solidFill>
                <a:schemeClr val="bg1"/>
              </a:solidFill>
            </a:endParaRPr>
          </a:p>
        </p:txBody>
      </p:sp>
    </p:spTree>
  </p:cSld>
  <p:clrMapOvr>
    <a:masterClrMapping/>
  </p:clrMapOvr>
  <p:transition>
    <p:pull dir="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 descr="M-ROSA.JPG"/>
          <p:cNvPicPr>
            <a:picLocks noChangeAspect="1"/>
          </p:cNvPicPr>
          <p:nvPr/>
        </p:nvPicPr>
        <p:blipFill>
          <a:blip r:embed="rId2" cstate="print">
            <a:lum bright="-10000"/>
          </a:blip>
          <a:srcRect/>
          <a:stretch>
            <a:fillRect/>
          </a:stretch>
        </p:blipFill>
        <p:spPr bwMode="auto">
          <a:xfrm>
            <a:off x="0" y="0"/>
            <a:ext cx="9144000" cy="6858000"/>
          </a:xfrm>
          <a:prstGeom prst="rect">
            <a:avLst/>
          </a:prstGeom>
          <a:noFill/>
          <a:ln w="9525">
            <a:noFill/>
            <a:miter lim="800000"/>
            <a:headEnd/>
            <a:tailEnd/>
          </a:ln>
        </p:spPr>
      </p:pic>
      <p:pic>
        <p:nvPicPr>
          <p:cNvPr id="17411" name="Picture 2"/>
          <p:cNvPicPr>
            <a:picLocks noChangeAspect="1" noChangeArrowheads="1"/>
          </p:cNvPicPr>
          <p:nvPr/>
        </p:nvPicPr>
        <p:blipFill>
          <a:blip r:embed="rId3" cstate="print"/>
          <a:srcRect/>
          <a:stretch>
            <a:fillRect/>
          </a:stretch>
        </p:blipFill>
        <p:spPr bwMode="auto">
          <a:xfrm>
            <a:off x="7000892" y="0"/>
            <a:ext cx="2143108" cy="2143108"/>
          </a:xfrm>
          <a:prstGeom prst="rect">
            <a:avLst/>
          </a:prstGeom>
          <a:noFill/>
          <a:ln w="9525">
            <a:noFill/>
            <a:miter lim="800000"/>
            <a:headEnd/>
            <a:tailEnd/>
          </a:ln>
        </p:spPr>
      </p:pic>
      <p:sp>
        <p:nvSpPr>
          <p:cNvPr id="6" name="TextBox 5"/>
          <p:cNvSpPr txBox="1"/>
          <p:nvPr/>
        </p:nvSpPr>
        <p:spPr>
          <a:xfrm>
            <a:off x="285720" y="0"/>
            <a:ext cx="6643734" cy="2308324"/>
          </a:xfrm>
          <a:prstGeom prst="rect">
            <a:avLst/>
          </a:prstGeom>
          <a:noFill/>
        </p:spPr>
        <p:txBody>
          <a:bodyPr wrap="square" rtlCol="0">
            <a:spAutoFit/>
          </a:bodyPr>
          <a:lstStyle/>
          <a:p>
            <a:r>
              <a:rPr lang="da-DK" sz="3600" dirty="0">
                <a:solidFill>
                  <a:schemeClr val="bg1"/>
                </a:solidFill>
              </a:rPr>
              <a:t>Johnny lånte en halv million dollars fra banken til et forretningsforetagende. Først gik forretningen godt; men</a:t>
            </a:r>
            <a:endParaRPr lang="en-CA" sz="3600" dirty="0">
              <a:solidFill>
                <a:schemeClr val="bg1"/>
              </a:solidFill>
            </a:endParaRPr>
          </a:p>
        </p:txBody>
      </p:sp>
      <p:pic>
        <p:nvPicPr>
          <p:cNvPr id="9" name="Picture 2"/>
          <p:cNvPicPr>
            <a:picLocks noChangeAspect="1" noChangeArrowheads="1"/>
          </p:cNvPicPr>
          <p:nvPr/>
        </p:nvPicPr>
        <p:blipFill>
          <a:blip r:embed="rId4" cstate="print"/>
          <a:srcRect/>
          <a:stretch>
            <a:fillRect/>
          </a:stretch>
        </p:blipFill>
        <p:spPr bwMode="auto">
          <a:xfrm>
            <a:off x="3357555" y="2610478"/>
            <a:ext cx="3786214" cy="4247522"/>
          </a:xfrm>
          <a:prstGeom prst="rect">
            <a:avLst/>
          </a:prstGeom>
          <a:noFill/>
          <a:ln w="9525">
            <a:noFill/>
            <a:miter lim="800000"/>
            <a:headEnd/>
            <a:tailEnd/>
          </a:ln>
        </p:spPr>
      </p:pic>
      <p:sp>
        <p:nvSpPr>
          <p:cNvPr id="8" name="TextBox 7"/>
          <p:cNvSpPr txBox="1"/>
          <p:nvPr/>
        </p:nvSpPr>
        <p:spPr>
          <a:xfrm>
            <a:off x="357158" y="2357430"/>
            <a:ext cx="8786842" cy="1200329"/>
          </a:xfrm>
          <a:prstGeom prst="rect">
            <a:avLst/>
          </a:prstGeom>
          <a:noFill/>
        </p:spPr>
        <p:txBody>
          <a:bodyPr wrap="square" rtlCol="0">
            <a:spAutoFit/>
          </a:bodyPr>
          <a:lstStyle/>
          <a:p>
            <a:r>
              <a:rPr lang="da-DK" sz="3600" dirty="0">
                <a:solidFill>
                  <a:schemeClr val="bg1"/>
                </a:solidFill>
              </a:rPr>
              <a:t>en dag ramte tragedien, og Johnny mistede alt.</a:t>
            </a:r>
            <a:endParaRPr lang="en-CA" sz="3600" dirty="0">
              <a:solidFill>
                <a:schemeClr val="bg1"/>
              </a:solidFill>
            </a:endParaRPr>
          </a:p>
        </p:txBody>
      </p:sp>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trips(downLeft)">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S-BLUE.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7" name="Picture 6" descr="I055.JPG"/>
          <p:cNvPicPr>
            <a:picLocks noChangeAspect="1"/>
          </p:cNvPicPr>
          <p:nvPr/>
        </p:nvPicPr>
        <p:blipFill>
          <a:blip r:embed="rId3" cstate="print"/>
          <a:stretch>
            <a:fillRect/>
          </a:stretch>
        </p:blipFill>
        <p:spPr>
          <a:xfrm>
            <a:off x="5429256" y="4071942"/>
            <a:ext cx="3714744" cy="2786058"/>
          </a:xfrm>
          <a:prstGeom prst="rect">
            <a:avLst/>
          </a:prstGeom>
        </p:spPr>
      </p:pic>
      <p:sp>
        <p:nvSpPr>
          <p:cNvPr id="8" name="TextBox 7"/>
          <p:cNvSpPr txBox="1"/>
          <p:nvPr/>
        </p:nvSpPr>
        <p:spPr>
          <a:xfrm>
            <a:off x="0" y="0"/>
            <a:ext cx="9144000" cy="1754326"/>
          </a:xfrm>
          <a:prstGeom prst="rect">
            <a:avLst/>
          </a:prstGeom>
          <a:noFill/>
        </p:spPr>
        <p:txBody>
          <a:bodyPr wrap="square" rtlCol="0">
            <a:spAutoFit/>
          </a:bodyPr>
          <a:lstStyle/>
          <a:p>
            <a:r>
              <a:rPr lang="da-DK" sz="3600" dirty="0">
                <a:solidFill>
                  <a:schemeClr val="bg1"/>
                </a:solidFill>
              </a:rPr>
              <a:t>Snart fik Johnny et møde med banken som anmodede og senere krævede sine penge Da Johnny</a:t>
            </a:r>
            <a:endParaRPr lang="en-CA" sz="3600" dirty="0">
              <a:solidFill>
                <a:schemeClr val="bg1"/>
              </a:solidFill>
            </a:endParaRPr>
          </a:p>
        </p:txBody>
      </p:sp>
      <p:sp>
        <p:nvSpPr>
          <p:cNvPr id="9" name="TextBox 8"/>
          <p:cNvSpPr txBox="1"/>
          <p:nvPr/>
        </p:nvSpPr>
        <p:spPr>
          <a:xfrm>
            <a:off x="0" y="1214422"/>
            <a:ext cx="9144000" cy="3416320"/>
          </a:xfrm>
          <a:prstGeom prst="rect">
            <a:avLst/>
          </a:prstGeom>
          <a:noFill/>
        </p:spPr>
        <p:txBody>
          <a:bodyPr wrap="square" rtlCol="0">
            <a:spAutoFit/>
          </a:bodyPr>
          <a:lstStyle/>
          <a:p>
            <a:endParaRPr lang="da-DK" sz="3600" dirty="0">
              <a:solidFill>
                <a:schemeClr val="bg1"/>
              </a:solidFill>
            </a:endParaRPr>
          </a:p>
          <a:p>
            <a:endParaRPr lang="da-DK" sz="3600" dirty="0">
              <a:solidFill>
                <a:schemeClr val="bg1"/>
              </a:solidFill>
            </a:endParaRPr>
          </a:p>
          <a:p>
            <a:r>
              <a:rPr lang="da-DK" sz="3600" dirty="0">
                <a:solidFill>
                  <a:schemeClr val="bg1"/>
                </a:solidFill>
              </a:rPr>
              <a:t>gik konkurs truede banken med at sende sine folk for at konfiskere alt af værdi, som Johnny ejede. Johnny var forvirret og forfærdet.</a:t>
            </a:r>
            <a:endParaRPr lang="en-CA" sz="3600" dirty="0">
              <a:solidFill>
                <a:schemeClr val="bg1"/>
              </a:solidFill>
            </a:endParaRPr>
          </a:p>
        </p:txBody>
      </p:sp>
    </p:spTree>
  </p:cSld>
  <p:clrMapOvr>
    <a:masterClrMapping/>
  </p:clrMapOvr>
  <p:transition>
    <p:wedg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S-BLUE.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7" name="Picture 6" descr="I055.JPG"/>
          <p:cNvPicPr>
            <a:picLocks noChangeAspect="1"/>
          </p:cNvPicPr>
          <p:nvPr/>
        </p:nvPicPr>
        <p:blipFill>
          <a:blip r:embed="rId3" cstate="print"/>
          <a:stretch>
            <a:fillRect/>
          </a:stretch>
        </p:blipFill>
        <p:spPr>
          <a:xfrm>
            <a:off x="5429256" y="0"/>
            <a:ext cx="3714744" cy="2786058"/>
          </a:xfrm>
          <a:prstGeom prst="rect">
            <a:avLst/>
          </a:prstGeom>
        </p:spPr>
      </p:pic>
      <p:sp>
        <p:nvSpPr>
          <p:cNvPr id="8" name="TextBox 7"/>
          <p:cNvSpPr txBox="1"/>
          <p:nvPr/>
        </p:nvSpPr>
        <p:spPr>
          <a:xfrm>
            <a:off x="0" y="0"/>
            <a:ext cx="5429256" cy="2862322"/>
          </a:xfrm>
          <a:prstGeom prst="rect">
            <a:avLst/>
          </a:prstGeom>
          <a:noFill/>
        </p:spPr>
        <p:txBody>
          <a:bodyPr wrap="square" rtlCol="0">
            <a:spAutoFit/>
          </a:bodyPr>
          <a:lstStyle/>
          <a:p>
            <a:r>
              <a:rPr lang="da-DK" sz="3600" dirty="0">
                <a:solidFill>
                  <a:schemeClr val="bg1"/>
                </a:solidFill>
              </a:rPr>
              <a:t>Da Johnny var ved at forlade banken forvirret og bekymret, forandrede lederen mening og fortalte ham, at han</a:t>
            </a:r>
            <a:r>
              <a:rPr lang="en-CA" sz="3600" dirty="0">
                <a:solidFill>
                  <a:schemeClr val="bg1"/>
                </a:solidFill>
              </a:rPr>
              <a:t>  </a:t>
            </a:r>
          </a:p>
        </p:txBody>
      </p:sp>
      <p:pic>
        <p:nvPicPr>
          <p:cNvPr id="11" name="Picture 2" descr="C:\Program Files\Microsoft Office\MEDIA\CAGCAT10\j0283209.gif"/>
          <p:cNvPicPr>
            <a:picLocks noChangeAspect="1" noChangeArrowheads="1" noCrop="1"/>
          </p:cNvPicPr>
          <p:nvPr/>
        </p:nvPicPr>
        <p:blipFill>
          <a:blip r:embed="rId4" cstate="print"/>
          <a:srcRect/>
          <a:stretch>
            <a:fillRect/>
          </a:stretch>
        </p:blipFill>
        <p:spPr bwMode="auto">
          <a:xfrm>
            <a:off x="5286380" y="4002885"/>
            <a:ext cx="3857620" cy="2893215"/>
          </a:xfrm>
          <a:prstGeom prst="rect">
            <a:avLst/>
          </a:prstGeom>
          <a:noFill/>
          <a:ln w="9525">
            <a:noFill/>
            <a:miter lim="800000"/>
            <a:headEnd/>
            <a:tailEnd/>
          </a:ln>
        </p:spPr>
      </p:pic>
      <p:sp>
        <p:nvSpPr>
          <p:cNvPr id="10" name="TextBox 9"/>
          <p:cNvSpPr txBox="1"/>
          <p:nvPr/>
        </p:nvSpPr>
        <p:spPr>
          <a:xfrm>
            <a:off x="0" y="3071810"/>
            <a:ext cx="9144000" cy="1200329"/>
          </a:xfrm>
          <a:prstGeom prst="rect">
            <a:avLst/>
          </a:prstGeom>
          <a:noFill/>
        </p:spPr>
        <p:txBody>
          <a:bodyPr wrap="square" rtlCol="0">
            <a:spAutoFit/>
          </a:bodyPr>
          <a:lstStyle/>
          <a:p>
            <a:r>
              <a:rPr lang="da-DK" sz="3600" dirty="0">
                <a:solidFill>
                  <a:schemeClr val="bg1"/>
                </a:solidFill>
              </a:rPr>
              <a:t>ville annullere gælden, låne ham flere penge; og ville selv stå garant for, at Johnny</a:t>
            </a:r>
            <a:endParaRPr lang="en-CA" sz="3600" dirty="0">
              <a:solidFill>
                <a:schemeClr val="bg1"/>
              </a:solidFill>
            </a:endParaRPr>
          </a:p>
        </p:txBody>
      </p:sp>
      <p:sp>
        <p:nvSpPr>
          <p:cNvPr id="12" name="TextBox 11"/>
          <p:cNvSpPr txBox="1"/>
          <p:nvPr/>
        </p:nvSpPr>
        <p:spPr>
          <a:xfrm>
            <a:off x="0" y="5000636"/>
            <a:ext cx="4929190" cy="646331"/>
          </a:xfrm>
          <a:prstGeom prst="rect">
            <a:avLst/>
          </a:prstGeom>
          <a:noFill/>
        </p:spPr>
        <p:txBody>
          <a:bodyPr wrap="square" rtlCol="0">
            <a:spAutoFit/>
          </a:bodyPr>
          <a:lstStyle/>
          <a:p>
            <a:r>
              <a:rPr lang="da-DK" sz="3600" dirty="0">
                <a:solidFill>
                  <a:schemeClr val="bg1"/>
                </a:solidFill>
              </a:rPr>
              <a:t>Aldrig kom i gæld igen!</a:t>
            </a:r>
            <a:endParaRPr lang="en-CA" sz="3600" dirty="0">
              <a:solidFill>
                <a:schemeClr val="bg1"/>
              </a:solidFill>
            </a:endParaRPr>
          </a:p>
        </p:txBody>
      </p:sp>
    </p:spTree>
  </p:cSld>
  <p:clrMapOvr>
    <a:masterClrMapping/>
  </p:clrMapOvr>
  <p:transition>
    <p:zoom dir="in"/>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 descr="G-TSKY.JPG"/>
          <p:cNvPicPr>
            <a:picLocks noChangeAspect="1"/>
          </p:cNvPicPr>
          <p:nvPr/>
        </p:nvPicPr>
        <p:blipFill>
          <a:blip r:embed="rId2" cstate="print">
            <a:lum bright="-20000"/>
          </a:blip>
          <a:srcRect/>
          <a:stretch>
            <a:fillRect/>
          </a:stretch>
        </p:blipFill>
        <p:spPr bwMode="auto">
          <a:xfrm>
            <a:off x="0" y="0"/>
            <a:ext cx="9144000" cy="6858000"/>
          </a:xfrm>
          <a:prstGeom prst="rect">
            <a:avLst/>
          </a:prstGeom>
          <a:noFill/>
          <a:ln w="9525">
            <a:noFill/>
            <a:miter lim="800000"/>
            <a:headEnd/>
            <a:tailEnd/>
          </a:ln>
        </p:spPr>
      </p:pic>
      <p:sp>
        <p:nvSpPr>
          <p:cNvPr id="20483" name="TextBox 2"/>
          <p:cNvSpPr txBox="1">
            <a:spLocks noChangeArrowheads="1"/>
          </p:cNvSpPr>
          <p:nvPr/>
        </p:nvSpPr>
        <p:spPr bwMode="auto">
          <a:xfrm>
            <a:off x="0" y="1928802"/>
            <a:ext cx="9144000" cy="3170099"/>
          </a:xfrm>
          <a:prstGeom prst="rect">
            <a:avLst/>
          </a:prstGeom>
          <a:noFill/>
          <a:ln w="9525">
            <a:noFill/>
            <a:miter lim="800000"/>
            <a:headEnd/>
            <a:tailEnd/>
          </a:ln>
        </p:spPr>
        <p:txBody>
          <a:bodyPr wrap="square">
            <a:spAutoFit/>
          </a:bodyPr>
          <a:lstStyle/>
          <a:p>
            <a:r>
              <a:rPr lang="da-DK" sz="4000" dirty="0">
                <a:solidFill>
                  <a:schemeClr val="bg1"/>
                </a:solidFill>
              </a:rPr>
              <a:t>Er en. 41:10 Frygt ikke! thi jeg er med dig; vær ikke forfærdet; thi jeg er din Gud; jeg styrker dig; ja, jeg vil hjælpe dig; ja, jeg vil opretholde dig med min retfærdigheds højre hånd.</a:t>
            </a:r>
            <a:endParaRPr lang="en-CA" sz="4000" dirty="0">
              <a:solidFill>
                <a:schemeClr val="bg1"/>
              </a:solidFill>
            </a:endParaRPr>
          </a:p>
        </p:txBody>
      </p:sp>
      <p:sp>
        <p:nvSpPr>
          <p:cNvPr id="6" name="TextBox 5"/>
          <p:cNvSpPr txBox="1"/>
          <p:nvPr/>
        </p:nvSpPr>
        <p:spPr>
          <a:xfrm>
            <a:off x="0" y="0"/>
            <a:ext cx="9144000" cy="1938992"/>
          </a:xfrm>
          <a:prstGeom prst="rect">
            <a:avLst/>
          </a:prstGeom>
          <a:noFill/>
        </p:spPr>
        <p:txBody>
          <a:bodyPr wrap="square" rtlCol="0">
            <a:spAutoFit/>
          </a:bodyPr>
          <a:lstStyle/>
          <a:p>
            <a:r>
              <a:rPr lang="da-DK" sz="4000" dirty="0">
                <a:solidFill>
                  <a:schemeClr val="bg1"/>
                </a:solidFill>
              </a:rPr>
              <a:t>Dette, venner, er hvordan Jesus tager sig af vores fremtidige synder ... Lyt til Bibelen:</a:t>
            </a:r>
            <a:endParaRPr lang="en-CA" sz="4000" dirty="0">
              <a:solidFill>
                <a:schemeClr val="bg1"/>
              </a:solidFill>
            </a:endParaRPr>
          </a:p>
        </p:txBody>
      </p:sp>
    </p:spTree>
  </p:cSld>
  <p:clrMapOvr>
    <a:masterClrMapping/>
  </p:clrMapOvr>
  <p:transition>
    <p:spli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 descr="G-TSKY.JPG"/>
          <p:cNvPicPr>
            <a:picLocks noChangeAspect="1"/>
          </p:cNvPicPr>
          <p:nvPr/>
        </p:nvPicPr>
        <p:blipFill>
          <a:blip r:embed="rId2" cstate="print">
            <a:lum bright="-20000"/>
          </a:blip>
          <a:srcRect/>
          <a:stretch>
            <a:fillRect/>
          </a:stretch>
        </p:blipFill>
        <p:spPr bwMode="auto">
          <a:xfrm>
            <a:off x="0" y="0"/>
            <a:ext cx="9144000" cy="6858000"/>
          </a:xfrm>
          <a:prstGeom prst="rect">
            <a:avLst/>
          </a:prstGeom>
          <a:noFill/>
          <a:ln w="9525">
            <a:noFill/>
            <a:miter lim="800000"/>
            <a:headEnd/>
            <a:tailEnd/>
          </a:ln>
        </p:spPr>
      </p:pic>
      <p:sp>
        <p:nvSpPr>
          <p:cNvPr id="20483" name="TextBox 2"/>
          <p:cNvSpPr txBox="1">
            <a:spLocks noChangeArrowheads="1"/>
          </p:cNvSpPr>
          <p:nvPr/>
        </p:nvSpPr>
        <p:spPr bwMode="auto">
          <a:xfrm>
            <a:off x="0" y="2214554"/>
            <a:ext cx="9144000" cy="3170099"/>
          </a:xfrm>
          <a:prstGeom prst="rect">
            <a:avLst/>
          </a:prstGeom>
          <a:noFill/>
          <a:ln w="9525">
            <a:noFill/>
            <a:miter lim="800000"/>
            <a:headEnd/>
            <a:tailEnd/>
          </a:ln>
        </p:spPr>
        <p:txBody>
          <a:bodyPr wrap="square">
            <a:spAutoFit/>
          </a:bodyPr>
          <a:lstStyle/>
          <a:p>
            <a:r>
              <a:rPr lang="da-DK" sz="4000" dirty="0">
                <a:solidFill>
                  <a:schemeClr val="bg1"/>
                </a:solidFill>
              </a:rPr>
              <a:t>Femte Mosebog. 31: 6 Vær stærk og modig, frygt ikke og forfærdes ikke for dem; thi det er HERREN din Gud, der går med dig; han vil ikke svigte dig eller forlade dig.</a:t>
            </a:r>
            <a:endParaRPr lang="en-CA" sz="4000" dirty="0">
              <a:solidFill>
                <a:schemeClr val="bg1"/>
              </a:solidFill>
            </a:endParaRPr>
          </a:p>
        </p:txBody>
      </p:sp>
      <p:sp>
        <p:nvSpPr>
          <p:cNvPr id="5" name="TextBox 4"/>
          <p:cNvSpPr txBox="1">
            <a:spLocks noChangeArrowheads="1"/>
          </p:cNvSpPr>
          <p:nvPr/>
        </p:nvSpPr>
        <p:spPr bwMode="auto">
          <a:xfrm>
            <a:off x="500034" y="5500702"/>
            <a:ext cx="8097838" cy="1323439"/>
          </a:xfrm>
          <a:prstGeom prst="rect">
            <a:avLst/>
          </a:prstGeom>
          <a:noFill/>
          <a:ln w="9525">
            <a:noFill/>
            <a:miter lim="800000"/>
            <a:headEnd/>
            <a:tailEnd/>
          </a:ln>
        </p:spPr>
        <p:txBody>
          <a:bodyPr wrap="square">
            <a:spAutoFit/>
          </a:bodyPr>
          <a:lstStyle/>
          <a:p>
            <a:r>
              <a:rPr lang="en-CA" sz="4000" dirty="0">
                <a:solidFill>
                  <a:srgbClr val="FFFF00"/>
                </a:solidFill>
              </a:rPr>
              <a:t>Her </a:t>
            </a:r>
            <a:r>
              <a:rPr lang="en-CA" sz="4000" dirty="0" err="1">
                <a:solidFill>
                  <a:srgbClr val="FFFF00"/>
                </a:solidFill>
              </a:rPr>
              <a:t>er</a:t>
            </a:r>
            <a:r>
              <a:rPr lang="en-CA" sz="4000" dirty="0">
                <a:solidFill>
                  <a:srgbClr val="FFFF00"/>
                </a:solidFill>
              </a:rPr>
              <a:t> </a:t>
            </a:r>
            <a:r>
              <a:rPr lang="en-CA" sz="4000" dirty="0" err="1">
                <a:solidFill>
                  <a:srgbClr val="FFFF00"/>
                </a:solidFill>
              </a:rPr>
              <a:t>hvordan</a:t>
            </a:r>
            <a:r>
              <a:rPr lang="en-CA" sz="4000" dirty="0">
                <a:solidFill>
                  <a:srgbClr val="FFFF00"/>
                </a:solidFill>
              </a:rPr>
              <a:t> </a:t>
            </a:r>
            <a:r>
              <a:rPr lang="en-CA" sz="4000" dirty="0" err="1">
                <a:solidFill>
                  <a:srgbClr val="FFFF00"/>
                </a:solidFill>
              </a:rPr>
              <a:t>det</a:t>
            </a:r>
            <a:r>
              <a:rPr lang="en-CA" sz="4000" dirty="0">
                <a:solidFill>
                  <a:srgbClr val="FFFF00"/>
                </a:solidFill>
              </a:rPr>
              <a:t> </a:t>
            </a:r>
            <a:r>
              <a:rPr lang="en-CA" sz="4000" dirty="0" err="1">
                <a:solidFill>
                  <a:srgbClr val="FFFF00"/>
                </a:solidFill>
              </a:rPr>
              <a:t>faktisk</a:t>
            </a:r>
            <a:r>
              <a:rPr lang="en-CA" sz="4000" dirty="0">
                <a:solidFill>
                  <a:srgbClr val="FFFF00"/>
                </a:solidFill>
              </a:rPr>
              <a:t> </a:t>
            </a:r>
            <a:r>
              <a:rPr lang="en-CA" sz="4000" dirty="0" err="1">
                <a:solidFill>
                  <a:srgbClr val="FFFF00"/>
                </a:solidFill>
              </a:rPr>
              <a:t>fungerer</a:t>
            </a:r>
            <a:r>
              <a:rPr lang="en-CA" sz="4000" dirty="0">
                <a:solidFill>
                  <a:srgbClr val="FFFF00"/>
                </a:solidFill>
              </a:rPr>
              <a:t>:</a:t>
            </a:r>
          </a:p>
        </p:txBody>
      </p:sp>
      <p:sp>
        <p:nvSpPr>
          <p:cNvPr id="6" name="TextBox 5"/>
          <p:cNvSpPr txBox="1"/>
          <p:nvPr/>
        </p:nvSpPr>
        <p:spPr>
          <a:xfrm>
            <a:off x="0" y="0"/>
            <a:ext cx="9144000" cy="1938992"/>
          </a:xfrm>
          <a:prstGeom prst="rect">
            <a:avLst/>
          </a:prstGeom>
          <a:noFill/>
        </p:spPr>
        <p:txBody>
          <a:bodyPr wrap="square" rtlCol="0">
            <a:spAutoFit/>
          </a:bodyPr>
          <a:lstStyle/>
          <a:p>
            <a:r>
              <a:rPr lang="da-DK" sz="4000" dirty="0">
                <a:solidFill>
                  <a:schemeClr val="bg1"/>
                </a:solidFill>
              </a:rPr>
              <a:t>Esajas 41:13 Thi jeg som er HERREN din Gud, jeg griber din hånd og siger til dig: Frygt ikke! Jeg er din hjælper.</a:t>
            </a:r>
            <a:endParaRPr lang="en-CA" sz="4000" dirty="0">
              <a:solidFill>
                <a:schemeClr val="bg1"/>
              </a:solidFill>
            </a:endParaRPr>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strVal val="#ppt_w*0.70"/>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 descr="G-EASTER.JPG"/>
          <p:cNvPicPr>
            <a:picLocks noChangeAspect="1"/>
          </p:cNvPicPr>
          <p:nvPr/>
        </p:nvPicPr>
        <p:blipFill>
          <a:blip r:embed="rId2" cstate="print">
            <a:lum bright="-20000"/>
          </a:blip>
          <a:srcRect/>
          <a:stretch>
            <a:fillRect/>
          </a:stretch>
        </p:blipFill>
        <p:spPr bwMode="auto">
          <a:xfrm>
            <a:off x="0" y="0"/>
            <a:ext cx="9144000" cy="6858000"/>
          </a:xfrm>
          <a:prstGeom prst="rect">
            <a:avLst/>
          </a:prstGeom>
          <a:noFill/>
          <a:ln w="9525">
            <a:noFill/>
            <a:miter lim="800000"/>
            <a:headEnd/>
            <a:tailEnd/>
          </a:ln>
        </p:spPr>
      </p:pic>
      <p:sp>
        <p:nvSpPr>
          <p:cNvPr id="21507" name="TextBox 2"/>
          <p:cNvSpPr txBox="1">
            <a:spLocks noChangeArrowheads="1"/>
          </p:cNvSpPr>
          <p:nvPr/>
        </p:nvSpPr>
        <p:spPr bwMode="auto">
          <a:xfrm>
            <a:off x="0" y="214313"/>
            <a:ext cx="9144000" cy="1323439"/>
          </a:xfrm>
          <a:prstGeom prst="rect">
            <a:avLst/>
          </a:prstGeom>
          <a:noFill/>
          <a:ln w="9525">
            <a:noFill/>
            <a:miter lim="800000"/>
            <a:headEnd/>
            <a:tailEnd/>
          </a:ln>
        </p:spPr>
        <p:txBody>
          <a:bodyPr>
            <a:spAutoFit/>
          </a:bodyPr>
          <a:lstStyle/>
          <a:p>
            <a:r>
              <a:rPr lang="da-DK" sz="4000" dirty="0">
                <a:solidFill>
                  <a:schemeClr val="bg1"/>
                </a:solidFill>
              </a:rPr>
              <a:t>1. Fra fødsel til omvendelse tilgiver Jesu offer alle dine tidligere synder.</a:t>
            </a:r>
            <a:endParaRPr lang="en-CA" sz="4000" dirty="0">
              <a:solidFill>
                <a:schemeClr val="bg1"/>
              </a:solidFill>
            </a:endParaRPr>
          </a:p>
        </p:txBody>
      </p:sp>
      <p:sp>
        <p:nvSpPr>
          <p:cNvPr id="4" name="TextBox 3"/>
          <p:cNvSpPr txBox="1">
            <a:spLocks noChangeArrowheads="1"/>
          </p:cNvSpPr>
          <p:nvPr/>
        </p:nvSpPr>
        <p:spPr bwMode="auto">
          <a:xfrm>
            <a:off x="0" y="2000250"/>
            <a:ext cx="9144000" cy="1938992"/>
          </a:xfrm>
          <a:prstGeom prst="rect">
            <a:avLst/>
          </a:prstGeom>
          <a:noFill/>
          <a:ln w="9525">
            <a:noFill/>
            <a:miter lim="800000"/>
            <a:headEnd/>
            <a:tailEnd/>
          </a:ln>
        </p:spPr>
        <p:txBody>
          <a:bodyPr>
            <a:spAutoFit/>
          </a:bodyPr>
          <a:lstStyle/>
          <a:p>
            <a:r>
              <a:rPr lang="da-DK" sz="4000" dirty="0">
                <a:solidFill>
                  <a:schemeClr val="bg1"/>
                </a:solidFill>
              </a:rPr>
              <a:t>Angre dig derfor og omvend dig, så dine synder kan udslettes ... Apostlenes Gerninger 3:19</a:t>
            </a:r>
            <a:endParaRPr lang="en-CA" sz="4000" u="sng" dirty="0">
              <a:solidFill>
                <a:schemeClr val="bg1"/>
              </a:solidFill>
            </a:endParaRPr>
          </a:p>
        </p:txBody>
      </p:sp>
      <p:sp>
        <p:nvSpPr>
          <p:cNvPr id="5" name="TextBox 4"/>
          <p:cNvSpPr txBox="1">
            <a:spLocks noChangeArrowheads="1"/>
          </p:cNvSpPr>
          <p:nvPr/>
        </p:nvSpPr>
        <p:spPr bwMode="auto">
          <a:xfrm>
            <a:off x="0" y="4286250"/>
            <a:ext cx="9144000" cy="1938992"/>
          </a:xfrm>
          <a:prstGeom prst="rect">
            <a:avLst/>
          </a:prstGeom>
          <a:noFill/>
          <a:ln w="9525">
            <a:noFill/>
            <a:miter lim="800000"/>
            <a:headEnd/>
            <a:tailEnd/>
          </a:ln>
        </p:spPr>
        <p:txBody>
          <a:bodyPr>
            <a:spAutoFit/>
          </a:bodyPr>
          <a:lstStyle/>
          <a:p>
            <a:r>
              <a:rPr lang="da-DK" sz="4000" dirty="0">
                <a:solidFill>
                  <a:schemeClr val="bg1"/>
                </a:solidFill>
              </a:rPr>
              <a:t>Jeg har udslettet dine overtrædelser som en tåge og dine synder som en sky ... Esajas. 44:22</a:t>
            </a:r>
            <a:endParaRPr lang="en-CA" sz="4000" u="sng" dirty="0">
              <a:solidFill>
                <a:schemeClr val="bg1"/>
              </a:solidFill>
            </a:endParaRPr>
          </a:p>
        </p:txBody>
      </p:sp>
    </p:spTree>
  </p:cSld>
  <p:clrMapOvr>
    <a:masterClrMapping/>
  </p:clrMapOvr>
  <p:transition>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lide(fromLeft)">
                                      <p:cBhvr>
                                        <p:cTn id="1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 descr="G-EASTER.JPG"/>
          <p:cNvPicPr>
            <a:picLocks noChangeAspect="1"/>
          </p:cNvPicPr>
          <p:nvPr/>
        </p:nvPicPr>
        <p:blipFill>
          <a:blip r:embed="rId2" cstate="print">
            <a:lum bright="-20000" contrast="-30000"/>
          </a:blip>
          <a:srcRect/>
          <a:stretch>
            <a:fillRect/>
          </a:stretch>
        </p:blipFill>
        <p:spPr bwMode="auto">
          <a:xfrm>
            <a:off x="0" y="0"/>
            <a:ext cx="9144000" cy="6858000"/>
          </a:xfrm>
          <a:prstGeom prst="rect">
            <a:avLst/>
          </a:prstGeom>
          <a:noFill/>
          <a:ln w="9525">
            <a:noFill/>
            <a:miter lim="800000"/>
            <a:headEnd/>
            <a:tailEnd/>
          </a:ln>
        </p:spPr>
      </p:pic>
      <p:sp>
        <p:nvSpPr>
          <p:cNvPr id="22531" name="TextBox 2"/>
          <p:cNvSpPr txBox="1">
            <a:spLocks noChangeArrowheads="1"/>
          </p:cNvSpPr>
          <p:nvPr/>
        </p:nvSpPr>
        <p:spPr bwMode="auto">
          <a:xfrm>
            <a:off x="0" y="214313"/>
            <a:ext cx="9144000" cy="1938992"/>
          </a:xfrm>
          <a:prstGeom prst="rect">
            <a:avLst/>
          </a:prstGeom>
          <a:noFill/>
          <a:ln w="9525">
            <a:noFill/>
            <a:miter lim="800000"/>
            <a:headEnd/>
            <a:tailEnd/>
          </a:ln>
        </p:spPr>
        <p:txBody>
          <a:bodyPr>
            <a:spAutoFit/>
          </a:bodyPr>
          <a:lstStyle/>
          <a:p>
            <a:r>
              <a:rPr lang="da-DK" sz="4000" dirty="0">
                <a:solidFill>
                  <a:schemeClr val="bg1"/>
                </a:solidFill>
              </a:rPr>
              <a:t>2. Nu fra omvendelse til graven lover Gud at holde dig frelst. Her er igen Guds ord:</a:t>
            </a:r>
            <a:endParaRPr lang="en-CA" sz="4000" dirty="0">
              <a:solidFill>
                <a:schemeClr val="bg1"/>
              </a:solidFill>
            </a:endParaRPr>
          </a:p>
        </p:txBody>
      </p:sp>
      <p:sp>
        <p:nvSpPr>
          <p:cNvPr id="4" name="TextBox 3"/>
          <p:cNvSpPr txBox="1">
            <a:spLocks noChangeArrowheads="1"/>
          </p:cNvSpPr>
          <p:nvPr/>
        </p:nvSpPr>
        <p:spPr bwMode="auto">
          <a:xfrm>
            <a:off x="0" y="2357438"/>
            <a:ext cx="9144000" cy="2554545"/>
          </a:xfrm>
          <a:prstGeom prst="rect">
            <a:avLst/>
          </a:prstGeom>
          <a:noFill/>
          <a:ln w="9525">
            <a:noFill/>
            <a:miter lim="800000"/>
            <a:headEnd/>
            <a:tailEnd/>
          </a:ln>
        </p:spPr>
        <p:txBody>
          <a:bodyPr>
            <a:spAutoFit/>
          </a:bodyPr>
          <a:lstStyle/>
          <a:p>
            <a:r>
              <a:rPr lang="da-DK" sz="4000" dirty="0">
                <a:solidFill>
                  <a:schemeClr val="bg1"/>
                </a:solidFill>
              </a:rPr>
              <a:t>Der er derfor ingen fordømmelse for dem, som er i Kristus Jesus, som ikke vandrer efter kødet, men efter Ånden. Rom. 8: 1</a:t>
            </a:r>
            <a:endParaRPr lang="en-CA" sz="4000" u="sng" dirty="0">
              <a:solidFill>
                <a:schemeClr val="bg1"/>
              </a:solidFill>
            </a:endParaRPr>
          </a:p>
        </p:txBody>
      </p:sp>
      <p:sp>
        <p:nvSpPr>
          <p:cNvPr id="5" name="TextBox 4"/>
          <p:cNvSpPr txBox="1">
            <a:spLocks noChangeArrowheads="1"/>
          </p:cNvSpPr>
          <p:nvPr/>
        </p:nvSpPr>
        <p:spPr bwMode="auto">
          <a:xfrm>
            <a:off x="0" y="5286374"/>
            <a:ext cx="9144000" cy="1938992"/>
          </a:xfrm>
          <a:prstGeom prst="rect">
            <a:avLst/>
          </a:prstGeom>
          <a:noFill/>
          <a:ln w="9525">
            <a:noFill/>
            <a:miter lim="800000"/>
            <a:headEnd/>
            <a:tailEnd/>
          </a:ln>
        </p:spPr>
        <p:txBody>
          <a:bodyPr wrap="square">
            <a:spAutoFit/>
          </a:bodyPr>
          <a:lstStyle/>
          <a:p>
            <a:r>
              <a:rPr lang="da-DK" sz="4000" dirty="0">
                <a:solidFill>
                  <a:schemeClr val="bg1"/>
                </a:solidFill>
              </a:rPr>
              <a:t>Mens vi retter vort blik mod Jesus, troens banebryder og fuldender ... Hebr. 12: 2</a:t>
            </a:r>
            <a:endParaRPr lang="en-CA" sz="4000" u="sng" dirty="0">
              <a:solidFill>
                <a:schemeClr val="bg1"/>
              </a:solidFill>
            </a:endParaRP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1000" fill="hold"/>
                                        <p:tgtEl>
                                          <p:spTgt spid="5"/>
                                        </p:tgtEl>
                                        <p:attrNameLst>
                                          <p:attrName>ppt_x</p:attrName>
                                        </p:attrNameLst>
                                      </p:cBhvr>
                                      <p:tavLst>
                                        <p:tav tm="0">
                                          <p:val>
                                            <p:strVal val="1+#ppt_w/2"/>
                                          </p:val>
                                        </p:tav>
                                        <p:tav tm="100000">
                                          <p:val>
                                            <p:strVal val="#ppt_x"/>
                                          </p:val>
                                        </p:tav>
                                      </p:tavLst>
                                    </p:anim>
                                    <p:anim calcmode="lin" valueType="num">
                                      <p:cBhvr additive="base">
                                        <p:cTn id="14"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extBox 1"/>
          <p:cNvSpPr txBox="1"/>
          <p:nvPr/>
        </p:nvSpPr>
        <p:spPr>
          <a:xfrm>
            <a:off x="323528" y="404664"/>
            <a:ext cx="8496944" cy="2523768"/>
          </a:xfrm>
          <a:prstGeom prst="rect">
            <a:avLst/>
          </a:prstGeom>
          <a:noFill/>
        </p:spPr>
        <p:txBody>
          <a:bodyPr wrap="square" rtlCol="0">
            <a:spAutoFit/>
          </a:bodyPr>
          <a:lstStyle/>
          <a:p>
            <a:br>
              <a:rPr lang="da-DK" dirty="0"/>
            </a:br>
            <a:r>
              <a:rPr lang="da-DK" sz="2800" dirty="0">
                <a:solidFill>
                  <a:schemeClr val="bg1"/>
                </a:solidFill>
              </a:rPr>
              <a:t>ALLE VI SOM MED UTILDÆKKET ANSIGT SKUER HERRENS HERLIGHED I ET SPEJL, FORVANDLES TIL DET SAMME BILLEDE FRA HERLIGHED TIL HERLIGHED, EFTER SOM DET KOMMER FRA  ÅNDENS HERRE.  2 KOR 3:18</a:t>
            </a:r>
            <a:endParaRPr lang="en-CA" sz="2800" u="sng" dirty="0">
              <a:solidFill>
                <a:schemeClr val="bg1"/>
              </a:solidFill>
            </a:endParaRPr>
          </a:p>
        </p:txBody>
      </p:sp>
      <p:sp>
        <p:nvSpPr>
          <p:cNvPr id="4" name="TextBox 3"/>
          <p:cNvSpPr txBox="1"/>
          <p:nvPr/>
        </p:nvSpPr>
        <p:spPr>
          <a:xfrm>
            <a:off x="323528" y="3717032"/>
            <a:ext cx="8496944" cy="1661993"/>
          </a:xfrm>
          <a:prstGeom prst="rect">
            <a:avLst/>
          </a:prstGeom>
          <a:noFill/>
        </p:spPr>
        <p:txBody>
          <a:bodyPr wrap="square" rtlCol="0">
            <a:spAutoFit/>
          </a:bodyPr>
          <a:lstStyle/>
          <a:p>
            <a:r>
              <a:rPr lang="da-DK" sz="2800" dirty="0">
                <a:solidFill>
                  <a:schemeClr val="bg1"/>
                </a:solidFill>
              </a:rPr>
              <a:t>MEN NÅR HAN SANDHEDENS ÅND KOMMER, SKAL HAN VEJLEDE JER TIL HELE SANDHEDEN. JOHANNES 16:13.</a:t>
            </a:r>
          </a:p>
          <a:p>
            <a:endParaRPr lang="en-CA" b="1" dirty="0">
              <a:solidFill>
                <a:schemeClr val="bg1"/>
              </a:solidFill>
            </a:endParaRPr>
          </a:p>
        </p:txBody>
      </p:sp>
    </p:spTree>
    <p:extLst>
      <p:ext uri="{BB962C8B-B14F-4D97-AF65-F5344CB8AC3E}">
        <p14:creationId xmlns:p14="http://schemas.microsoft.com/office/powerpoint/2010/main" val="12379803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TSKY.JPG"/>
          <p:cNvPicPr>
            <a:picLocks noChangeAspect="1"/>
          </p:cNvPicPr>
          <p:nvPr/>
        </p:nvPicPr>
        <p:blipFill>
          <a:blip r:embed="rId2" cstate="print">
            <a:lum contrast="-40000"/>
          </a:blip>
          <a:stretch>
            <a:fillRect/>
          </a:stretch>
        </p:blipFill>
        <p:spPr>
          <a:xfrm>
            <a:off x="0" y="-387424"/>
            <a:ext cx="11017224" cy="799288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3" name="TextBox 2"/>
          <p:cNvSpPr txBox="1"/>
          <p:nvPr/>
        </p:nvSpPr>
        <p:spPr>
          <a:xfrm>
            <a:off x="357158" y="500042"/>
            <a:ext cx="10335522" cy="3447098"/>
          </a:xfrm>
          <a:prstGeom prst="rect">
            <a:avLst/>
          </a:prstGeom>
          <a:noFill/>
        </p:spPr>
        <p:txBody>
          <a:bodyPr wrap="square" rtlCol="0">
            <a:spAutoFit/>
          </a:bodyPr>
          <a:lstStyle/>
          <a:p>
            <a:r>
              <a:rPr lang="da-DK" sz="4000" dirty="0">
                <a:solidFill>
                  <a:schemeClr val="bg1"/>
                </a:solidFill>
              </a:rPr>
              <a:t>Johannes 10:27, 28. Mine tilhængere hører min røst, og jeg kender dem, og de følger mig: Og jeg giver dem evigt liv; og de skal aldrig omkomme, og ingen skal rive dem ud af min hånd.</a:t>
            </a:r>
            <a:endParaRPr lang="en-CA" sz="4000" dirty="0">
              <a:solidFill>
                <a:schemeClr val="bg1"/>
              </a:solidFill>
            </a:endParaRPr>
          </a:p>
          <a:p>
            <a:endParaRPr lang="en-CA" dirty="0"/>
          </a:p>
        </p:txBody>
      </p:sp>
      <p:sp>
        <p:nvSpPr>
          <p:cNvPr id="4" name="TextBox 3"/>
          <p:cNvSpPr txBox="1"/>
          <p:nvPr/>
        </p:nvSpPr>
        <p:spPr>
          <a:xfrm>
            <a:off x="500034" y="4786322"/>
            <a:ext cx="10192646" cy="1323439"/>
          </a:xfrm>
          <a:prstGeom prst="rect">
            <a:avLst/>
          </a:prstGeom>
          <a:noFill/>
        </p:spPr>
        <p:txBody>
          <a:bodyPr wrap="square" rtlCol="0">
            <a:spAutoFit/>
          </a:bodyPr>
          <a:lstStyle/>
          <a:p>
            <a:r>
              <a:rPr lang="da-DK" sz="4000" dirty="0">
                <a:solidFill>
                  <a:schemeClr val="bg1"/>
                </a:solidFill>
              </a:rPr>
              <a:t>Tillad mig at dele med dig ...</a:t>
            </a:r>
            <a:endParaRPr lang="en-CA" sz="4000" dirty="0">
              <a:solidFill>
                <a:schemeClr val="bg1"/>
              </a:solidFill>
            </a:endParaRPr>
          </a:p>
          <a:p>
            <a:endParaRPr lang="en-CA" sz="4000" dirty="0">
              <a:solidFill>
                <a:schemeClr val="bg1"/>
              </a:solidFill>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DSEA.JPG"/>
          <p:cNvPicPr>
            <a:picLocks noChangeAspect="1"/>
          </p:cNvPicPr>
          <p:nvPr/>
        </p:nvPicPr>
        <p:blipFill>
          <a:blip r:embed="rId2" cstate="print">
            <a:duotone>
              <a:schemeClr val="accent6">
                <a:shade val="45000"/>
                <a:satMod val="135000"/>
              </a:schemeClr>
              <a:prstClr val="white"/>
            </a:duotone>
          </a:blip>
          <a:stretch>
            <a:fillRect/>
          </a:stretch>
        </p:blipFill>
        <p:spPr>
          <a:xfrm>
            <a:off x="0" y="0"/>
            <a:ext cx="9144000" cy="6858000"/>
          </a:xfrm>
          <a:prstGeom prst="rect">
            <a:avLst/>
          </a:prstGeom>
        </p:spPr>
      </p:pic>
      <p:sp>
        <p:nvSpPr>
          <p:cNvPr id="23555" name="TextBox 3"/>
          <p:cNvSpPr txBox="1">
            <a:spLocks noChangeArrowheads="1"/>
          </p:cNvSpPr>
          <p:nvPr/>
        </p:nvSpPr>
        <p:spPr bwMode="auto">
          <a:xfrm>
            <a:off x="0" y="0"/>
            <a:ext cx="9144000" cy="1200329"/>
          </a:xfrm>
          <a:prstGeom prst="rect">
            <a:avLst/>
          </a:prstGeom>
          <a:noFill/>
          <a:ln w="9525">
            <a:noFill/>
            <a:miter lim="800000"/>
            <a:headEnd/>
            <a:tailEnd/>
          </a:ln>
        </p:spPr>
        <p:txBody>
          <a:bodyPr>
            <a:spAutoFit/>
          </a:bodyPr>
          <a:lstStyle/>
          <a:p>
            <a:r>
              <a:rPr lang="da-DK" sz="3600" dirty="0">
                <a:solidFill>
                  <a:schemeClr val="bg1"/>
                </a:solidFill>
              </a:rPr>
              <a:t>Hvordan skal vi reagere på denne barmhjertighedshandling, venner?</a:t>
            </a:r>
            <a:endParaRPr lang="en-CA" sz="3600" dirty="0">
              <a:solidFill>
                <a:schemeClr val="bg1"/>
              </a:solidFill>
            </a:endParaRPr>
          </a:p>
        </p:txBody>
      </p:sp>
      <p:sp>
        <p:nvSpPr>
          <p:cNvPr id="5" name="TextBox 4"/>
          <p:cNvSpPr txBox="1">
            <a:spLocks noChangeArrowheads="1"/>
          </p:cNvSpPr>
          <p:nvPr/>
        </p:nvSpPr>
        <p:spPr bwMode="auto">
          <a:xfrm>
            <a:off x="0" y="1500188"/>
            <a:ext cx="9144000" cy="646331"/>
          </a:xfrm>
          <a:prstGeom prst="rect">
            <a:avLst/>
          </a:prstGeom>
          <a:noFill/>
          <a:ln w="9525">
            <a:noFill/>
            <a:miter lim="800000"/>
            <a:headEnd/>
            <a:tailEnd/>
          </a:ln>
        </p:spPr>
        <p:txBody>
          <a:bodyPr>
            <a:spAutoFit/>
          </a:bodyPr>
          <a:lstStyle/>
          <a:p>
            <a:r>
              <a:rPr lang="da-DK" sz="3600" dirty="0">
                <a:solidFill>
                  <a:schemeClr val="bg1"/>
                </a:solidFill>
              </a:rPr>
              <a:t>Her er Guds appel til os:</a:t>
            </a:r>
            <a:endParaRPr lang="en-CA" sz="3600" dirty="0">
              <a:solidFill>
                <a:schemeClr val="bg1"/>
              </a:solidFill>
            </a:endParaRPr>
          </a:p>
        </p:txBody>
      </p:sp>
      <p:sp>
        <p:nvSpPr>
          <p:cNvPr id="8" name="TextBox 7"/>
          <p:cNvSpPr txBox="1">
            <a:spLocks noChangeArrowheads="1"/>
          </p:cNvSpPr>
          <p:nvPr/>
        </p:nvSpPr>
        <p:spPr bwMode="auto">
          <a:xfrm>
            <a:off x="0" y="2143125"/>
            <a:ext cx="9144000" cy="1077218"/>
          </a:xfrm>
          <a:prstGeom prst="rect">
            <a:avLst/>
          </a:prstGeom>
          <a:noFill/>
          <a:ln w="9525">
            <a:noFill/>
            <a:miter lim="800000"/>
            <a:headEnd/>
            <a:tailEnd/>
          </a:ln>
        </p:spPr>
        <p:txBody>
          <a:bodyPr>
            <a:spAutoFit/>
          </a:bodyPr>
          <a:lstStyle/>
          <a:p>
            <a:r>
              <a:rPr lang="da-DK" sz="3200" dirty="0"/>
              <a:t>Angre dig derfor og bliv </a:t>
            </a:r>
            <a:r>
              <a:rPr lang="da-DK" sz="3200" dirty="0">
                <a:solidFill>
                  <a:schemeClr val="bg1"/>
                </a:solidFill>
              </a:rPr>
              <a:t>omvendt </a:t>
            </a:r>
            <a:r>
              <a:rPr lang="da-DK" sz="3200" dirty="0"/>
              <a:t>, så dine synder kan </a:t>
            </a:r>
            <a:r>
              <a:rPr lang="da-DK" sz="3200" dirty="0">
                <a:solidFill>
                  <a:srgbClr val="0070C0"/>
                </a:solidFill>
              </a:rPr>
              <a:t>udslettes</a:t>
            </a:r>
            <a:r>
              <a:rPr lang="da-DK" sz="3200" dirty="0"/>
              <a:t> ... Apostlenes Gerninger 3:19</a:t>
            </a:r>
            <a:endParaRPr lang="en-CA" sz="3200" u="sng" dirty="0">
              <a:solidFill>
                <a:schemeClr val="bg1"/>
              </a:solidFill>
            </a:endParaRPr>
          </a:p>
        </p:txBody>
      </p:sp>
      <p:sp>
        <p:nvSpPr>
          <p:cNvPr id="9" name="TextBox 8"/>
          <p:cNvSpPr txBox="1">
            <a:spLocks noChangeArrowheads="1"/>
          </p:cNvSpPr>
          <p:nvPr/>
        </p:nvSpPr>
        <p:spPr bwMode="auto">
          <a:xfrm>
            <a:off x="0" y="3500438"/>
            <a:ext cx="9144000" cy="2123658"/>
          </a:xfrm>
          <a:prstGeom prst="rect">
            <a:avLst/>
          </a:prstGeom>
          <a:noFill/>
          <a:ln w="9525">
            <a:noFill/>
            <a:miter lim="800000"/>
            <a:headEnd/>
            <a:tailEnd/>
          </a:ln>
        </p:spPr>
        <p:txBody>
          <a:bodyPr>
            <a:spAutoFit/>
          </a:bodyPr>
          <a:lstStyle/>
          <a:p>
            <a:r>
              <a:rPr lang="da-DK" sz="3600" dirty="0"/>
              <a:t>Hvad er konvertering? Omvendelse er at acceptere Jesu offer for os; og det er præget af </a:t>
            </a:r>
            <a:r>
              <a:rPr lang="da-DK" sz="3600" dirty="0">
                <a:solidFill>
                  <a:schemeClr val="bg1"/>
                </a:solidFill>
              </a:rPr>
              <a:t>omvendelse</a:t>
            </a:r>
            <a:r>
              <a:rPr lang="da-DK" sz="3600" dirty="0"/>
              <a:t> og </a:t>
            </a:r>
            <a:r>
              <a:rPr lang="da-DK" sz="3600" dirty="0">
                <a:solidFill>
                  <a:srgbClr val="C00000"/>
                </a:solidFill>
              </a:rPr>
              <a:t>dåb.</a:t>
            </a:r>
            <a:endParaRPr lang="en-CA" sz="3600" dirty="0">
              <a:solidFill>
                <a:srgbClr val="C00000"/>
              </a:solidFill>
            </a:endParaRPr>
          </a:p>
          <a:p>
            <a:endParaRPr lang="en-CA" sz="2400" dirty="0"/>
          </a:p>
        </p:txBody>
      </p:sp>
      <p:sp>
        <p:nvSpPr>
          <p:cNvPr id="10" name="TextBox 9"/>
          <p:cNvSpPr txBox="1">
            <a:spLocks noChangeArrowheads="1"/>
          </p:cNvSpPr>
          <p:nvPr/>
        </p:nvSpPr>
        <p:spPr bwMode="auto">
          <a:xfrm>
            <a:off x="0" y="5429250"/>
            <a:ext cx="9144000" cy="1323439"/>
          </a:xfrm>
          <a:prstGeom prst="rect">
            <a:avLst/>
          </a:prstGeom>
          <a:noFill/>
          <a:ln w="9525">
            <a:noFill/>
            <a:miter lim="800000"/>
            <a:headEnd/>
            <a:tailEnd/>
          </a:ln>
        </p:spPr>
        <p:txBody>
          <a:bodyPr>
            <a:spAutoFit/>
          </a:bodyPr>
          <a:lstStyle/>
          <a:p>
            <a:r>
              <a:rPr lang="da-DK" sz="4000" dirty="0">
                <a:solidFill>
                  <a:schemeClr val="bg1"/>
                </a:solidFill>
              </a:rPr>
              <a:t>Lyt til denne tekst fra Apostlenes Gerninger:</a:t>
            </a:r>
            <a:endParaRPr lang="en-CA" sz="4000" dirty="0">
              <a:solidFill>
                <a:schemeClr val="bg1"/>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2"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slide(fromRight)">
                                      <p:cBhvr>
                                        <p:cTn id="12" dur="1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strips(downRight)">
                                      <p:cBhvr>
                                        <p:cTn id="17" dur="1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strips(downRight)">
                                      <p:cBhvr>
                                        <p:cTn id="2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P spid="1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 descr="S-BROWN.JPG"/>
          <p:cNvPicPr>
            <a:picLocks noChangeAspect="1"/>
          </p:cNvPicPr>
          <p:nvPr/>
        </p:nvPicPr>
        <p:blipFill>
          <a:blip r:embed="rId2" cstate="print">
            <a:lum contrast="-30000"/>
          </a:blip>
          <a:srcRect/>
          <a:stretch>
            <a:fillRect/>
          </a:stretch>
        </p:blipFill>
        <p:spPr bwMode="auto">
          <a:xfrm>
            <a:off x="0" y="0"/>
            <a:ext cx="9144000" cy="6858000"/>
          </a:xfrm>
          <a:prstGeom prst="rect">
            <a:avLst/>
          </a:prstGeom>
          <a:noFill/>
          <a:ln w="9525">
            <a:noFill/>
            <a:miter lim="800000"/>
            <a:headEnd/>
            <a:tailEnd/>
          </a:ln>
        </p:spPr>
      </p:pic>
      <p:sp>
        <p:nvSpPr>
          <p:cNvPr id="24579" name="TextBox 2"/>
          <p:cNvSpPr txBox="1">
            <a:spLocks noChangeArrowheads="1"/>
          </p:cNvSpPr>
          <p:nvPr/>
        </p:nvSpPr>
        <p:spPr bwMode="auto">
          <a:xfrm>
            <a:off x="0" y="214313"/>
            <a:ext cx="9144000" cy="2308324"/>
          </a:xfrm>
          <a:prstGeom prst="rect">
            <a:avLst/>
          </a:prstGeom>
          <a:noFill/>
          <a:ln w="9525">
            <a:noFill/>
            <a:miter lim="800000"/>
            <a:headEnd/>
            <a:tailEnd/>
          </a:ln>
        </p:spPr>
        <p:txBody>
          <a:bodyPr>
            <a:spAutoFit/>
          </a:bodyPr>
          <a:lstStyle/>
          <a:p>
            <a:r>
              <a:rPr lang="da-DK" sz="3600" dirty="0">
                <a:solidFill>
                  <a:schemeClr val="bg1"/>
                </a:solidFill>
              </a:rPr>
              <a:t>Da de hørte dette, blev de stukket i deres hjerte og sagde til Peter og til de andre apostle: Mænd og brødre, hvad skal vi gøre?</a:t>
            </a:r>
            <a:endParaRPr lang="en-CA" sz="3600" dirty="0">
              <a:solidFill>
                <a:schemeClr val="bg1"/>
              </a:solidFill>
            </a:endParaRPr>
          </a:p>
        </p:txBody>
      </p:sp>
      <p:sp>
        <p:nvSpPr>
          <p:cNvPr id="4" name="TextBox 3"/>
          <p:cNvSpPr txBox="1">
            <a:spLocks noChangeArrowheads="1"/>
          </p:cNvSpPr>
          <p:nvPr/>
        </p:nvSpPr>
        <p:spPr bwMode="auto">
          <a:xfrm>
            <a:off x="0" y="2643188"/>
            <a:ext cx="9144000" cy="2308324"/>
          </a:xfrm>
          <a:prstGeom prst="rect">
            <a:avLst/>
          </a:prstGeom>
          <a:noFill/>
          <a:ln w="9525">
            <a:noFill/>
            <a:miter lim="800000"/>
            <a:headEnd/>
            <a:tailEnd/>
          </a:ln>
        </p:spPr>
        <p:txBody>
          <a:bodyPr>
            <a:spAutoFit/>
          </a:bodyPr>
          <a:lstStyle/>
          <a:p>
            <a:r>
              <a:rPr lang="da-DK" sz="3600" dirty="0">
                <a:solidFill>
                  <a:schemeClr val="bg1"/>
                </a:solidFill>
              </a:rPr>
              <a:t>Derefter sagde Peter til dem: Omvend jer og bliv døbt hver af jer i Jesu Kristi navn til syndernes forladelse, og I skal modtage Helligåndsgaven. Apostelgerninger 2:37, 38</a:t>
            </a:r>
            <a:endParaRPr lang="en-CA" sz="3600" u="sng" dirty="0">
              <a:solidFill>
                <a:schemeClr val="bg1"/>
              </a:solidFill>
            </a:endParaRPr>
          </a:p>
        </p:txBody>
      </p:sp>
      <p:sp>
        <p:nvSpPr>
          <p:cNvPr id="5" name="TextBox 4"/>
          <p:cNvSpPr txBox="1">
            <a:spLocks noChangeArrowheads="1"/>
          </p:cNvSpPr>
          <p:nvPr/>
        </p:nvSpPr>
        <p:spPr bwMode="auto">
          <a:xfrm>
            <a:off x="0" y="5643563"/>
            <a:ext cx="9144000" cy="1200329"/>
          </a:xfrm>
          <a:prstGeom prst="rect">
            <a:avLst/>
          </a:prstGeom>
          <a:noFill/>
          <a:ln w="9525">
            <a:noFill/>
            <a:miter lim="800000"/>
            <a:headEnd/>
            <a:tailEnd/>
          </a:ln>
        </p:spPr>
        <p:txBody>
          <a:bodyPr>
            <a:spAutoFit/>
          </a:bodyPr>
          <a:lstStyle/>
          <a:p>
            <a:r>
              <a:rPr lang="da-DK" sz="3600" dirty="0"/>
              <a:t>Men der er noget andet, vi har brug for, som Gud giver os frit ...</a:t>
            </a:r>
            <a:endParaRPr lang="en-CA" sz="3600" dirty="0"/>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Horizontal)">
                                      <p:cBhvr>
                                        <p:cTn id="1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 descr="G-FIRE.JPG"/>
          <p:cNvPicPr>
            <a:picLocks noChangeAspect="1"/>
          </p:cNvPicPr>
          <p:nvPr/>
        </p:nvPicPr>
        <p:blipFill>
          <a:blip r:embed="rId2" cstate="print">
            <a:lum bright="-20000"/>
          </a:blip>
          <a:srcRect/>
          <a:stretch>
            <a:fillRect/>
          </a:stretch>
        </p:blipFill>
        <p:spPr bwMode="auto">
          <a:xfrm>
            <a:off x="0" y="0"/>
            <a:ext cx="9144000" cy="6858000"/>
          </a:xfrm>
          <a:prstGeom prst="rect">
            <a:avLst/>
          </a:prstGeom>
          <a:noFill/>
          <a:ln w="9525">
            <a:noFill/>
            <a:miter lim="800000"/>
            <a:headEnd/>
            <a:tailEnd/>
          </a:ln>
        </p:spPr>
      </p:pic>
      <p:sp>
        <p:nvSpPr>
          <p:cNvPr id="25603" name="TextBox 2"/>
          <p:cNvSpPr txBox="1">
            <a:spLocks noChangeArrowheads="1"/>
          </p:cNvSpPr>
          <p:nvPr/>
        </p:nvSpPr>
        <p:spPr bwMode="auto">
          <a:xfrm>
            <a:off x="0" y="0"/>
            <a:ext cx="9144000" cy="1077218"/>
          </a:xfrm>
          <a:prstGeom prst="rect">
            <a:avLst/>
          </a:prstGeom>
          <a:noFill/>
          <a:ln w="9525">
            <a:noFill/>
            <a:miter lim="800000"/>
            <a:headEnd/>
            <a:tailEnd/>
          </a:ln>
        </p:spPr>
        <p:txBody>
          <a:bodyPr>
            <a:spAutoFit/>
          </a:bodyPr>
          <a:lstStyle/>
          <a:p>
            <a:r>
              <a:rPr lang="da-DK" sz="4000" dirty="0">
                <a:solidFill>
                  <a:schemeClr val="bg1"/>
                </a:solidFill>
              </a:rPr>
              <a:t>Vi må have tro. Bibelen fortæller os:</a:t>
            </a:r>
            <a:endParaRPr lang="en-CA" sz="4000" dirty="0">
              <a:solidFill>
                <a:schemeClr val="bg1"/>
              </a:solidFill>
            </a:endParaRPr>
          </a:p>
          <a:p>
            <a:r>
              <a:rPr lang="en-CA" sz="2400" dirty="0">
                <a:solidFill>
                  <a:schemeClr val="bg1"/>
                </a:solidFill>
              </a:rPr>
              <a:t>: </a:t>
            </a:r>
          </a:p>
        </p:txBody>
      </p:sp>
      <p:sp>
        <p:nvSpPr>
          <p:cNvPr id="4" name="TextBox 3"/>
          <p:cNvSpPr txBox="1">
            <a:spLocks noChangeArrowheads="1"/>
          </p:cNvSpPr>
          <p:nvPr/>
        </p:nvSpPr>
        <p:spPr bwMode="auto">
          <a:xfrm>
            <a:off x="0" y="785813"/>
            <a:ext cx="9144000" cy="2369880"/>
          </a:xfrm>
          <a:prstGeom prst="rect">
            <a:avLst/>
          </a:prstGeom>
          <a:noFill/>
          <a:ln w="9525">
            <a:noFill/>
            <a:miter lim="800000"/>
            <a:headEnd/>
            <a:tailEnd/>
          </a:ln>
        </p:spPr>
        <p:txBody>
          <a:bodyPr>
            <a:spAutoFit/>
          </a:bodyPr>
          <a:lstStyle/>
          <a:p>
            <a:r>
              <a:rPr lang="da-DK" sz="3600" dirty="0">
                <a:solidFill>
                  <a:schemeClr val="bg1"/>
                </a:solidFill>
              </a:rPr>
              <a:t>Men uden tro er det umuligt at behage ham; for den, der kommer til Gud, må tro, at han er til, og at han lønner dem, der flittigt søger ham. Heb. 11: 6</a:t>
            </a:r>
            <a:endParaRPr lang="en-CA" sz="3600" u="sng" dirty="0">
              <a:solidFill>
                <a:schemeClr val="bg1"/>
              </a:solidFill>
            </a:endParaRPr>
          </a:p>
        </p:txBody>
      </p:sp>
      <p:sp>
        <p:nvSpPr>
          <p:cNvPr id="6" name="TextBox 5"/>
          <p:cNvSpPr txBox="1">
            <a:spLocks noChangeArrowheads="1"/>
          </p:cNvSpPr>
          <p:nvPr/>
        </p:nvSpPr>
        <p:spPr bwMode="auto">
          <a:xfrm>
            <a:off x="0" y="3214688"/>
            <a:ext cx="9144000" cy="2308324"/>
          </a:xfrm>
          <a:prstGeom prst="rect">
            <a:avLst/>
          </a:prstGeom>
          <a:noFill/>
          <a:ln w="9525">
            <a:noFill/>
            <a:miter lim="800000"/>
            <a:headEnd/>
            <a:tailEnd/>
          </a:ln>
        </p:spPr>
        <p:txBody>
          <a:bodyPr>
            <a:spAutoFit/>
          </a:bodyPr>
          <a:lstStyle/>
          <a:p>
            <a:r>
              <a:rPr lang="da-DK" sz="3600" dirty="0">
                <a:solidFill>
                  <a:schemeClr val="bg1"/>
                </a:solidFill>
              </a:rPr>
              <a:t>Hvad er tro? Tro er tro og tillid. Ikke tro alene, men både tro og tillid. Læg mærke til teksten ovenfor igen, der står, at vi skal tro ... Vi læser også i Salmerne:</a:t>
            </a:r>
            <a:r>
              <a:rPr lang="en-CA" sz="3600" dirty="0">
                <a:solidFill>
                  <a:schemeClr val="bg1"/>
                </a:solidFill>
              </a:rPr>
              <a:t> </a:t>
            </a:r>
          </a:p>
        </p:txBody>
      </p:sp>
      <p:sp>
        <p:nvSpPr>
          <p:cNvPr id="7" name="TextBox 6"/>
          <p:cNvSpPr txBox="1">
            <a:spLocks noChangeArrowheads="1"/>
          </p:cNvSpPr>
          <p:nvPr/>
        </p:nvSpPr>
        <p:spPr bwMode="auto">
          <a:xfrm>
            <a:off x="0" y="5572125"/>
            <a:ext cx="9144000" cy="1138773"/>
          </a:xfrm>
          <a:prstGeom prst="rect">
            <a:avLst/>
          </a:prstGeom>
          <a:noFill/>
          <a:ln w="9525">
            <a:noFill/>
            <a:miter lim="800000"/>
            <a:headEnd/>
            <a:tailEnd/>
          </a:ln>
        </p:spPr>
        <p:txBody>
          <a:bodyPr>
            <a:spAutoFit/>
          </a:bodyPr>
          <a:lstStyle/>
          <a:p>
            <a:r>
              <a:rPr lang="da-DK" sz="2400" dirty="0"/>
              <a:t> </a:t>
            </a:r>
            <a:r>
              <a:rPr lang="da-DK" sz="3200" dirty="0"/>
              <a:t>Du, der frygter HERREN, stoler på HERREN: Ps. 115: 11. </a:t>
            </a:r>
            <a:r>
              <a:rPr lang="da-DK" sz="3600" dirty="0">
                <a:solidFill>
                  <a:schemeClr val="bg1"/>
                </a:solidFill>
              </a:rPr>
              <a:t>Du kan ikke have tillid uden tro ...</a:t>
            </a:r>
            <a:endParaRPr lang="en-CA" sz="3600" u="sng" dirty="0">
              <a:solidFill>
                <a:schemeClr val="bg1"/>
              </a:solidFill>
            </a:endParaRPr>
          </a:p>
        </p:txBody>
      </p:sp>
    </p:spTree>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6"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strips(downRight)">
                                      <p:cBhvr>
                                        <p:cTn id="13" dur="1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8" fill="hold" grpId="0" nodeType="click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slide(fromLeft)">
                                      <p:cBhvr>
                                        <p:cTn id="18" dur="1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build="allAtOnce"/>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 descr="G-EASTER.JPG"/>
          <p:cNvPicPr>
            <a:picLocks noChangeAspect="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26627" name="TextBox 2"/>
          <p:cNvSpPr txBox="1">
            <a:spLocks noChangeArrowheads="1"/>
          </p:cNvSpPr>
          <p:nvPr/>
        </p:nvSpPr>
        <p:spPr bwMode="auto">
          <a:xfrm>
            <a:off x="0" y="285750"/>
            <a:ext cx="9144000" cy="1077218"/>
          </a:xfrm>
          <a:prstGeom prst="rect">
            <a:avLst/>
          </a:prstGeom>
          <a:noFill/>
          <a:ln w="9525">
            <a:noFill/>
            <a:miter lim="800000"/>
            <a:headEnd/>
            <a:tailEnd/>
          </a:ln>
        </p:spPr>
        <p:txBody>
          <a:bodyPr>
            <a:spAutoFit/>
          </a:bodyPr>
          <a:lstStyle/>
          <a:p>
            <a:r>
              <a:rPr lang="da-DK" sz="3200" dirty="0"/>
              <a:t>Lad mig illustrere med en historie: Balance kunstneren. Jean F. Gravelet; 1859…</a:t>
            </a:r>
            <a:endParaRPr lang="en-CA" sz="3200" dirty="0"/>
          </a:p>
        </p:txBody>
      </p:sp>
      <p:pic>
        <p:nvPicPr>
          <p:cNvPr id="26628" name="Picture 2" descr="img_gallery_wengland_08.jpg"/>
          <p:cNvPicPr>
            <a:picLocks noChangeAspect="1" noChangeArrowheads="1"/>
          </p:cNvPicPr>
          <p:nvPr/>
        </p:nvPicPr>
        <p:blipFill>
          <a:blip r:embed="rId3" cstate="print"/>
          <a:srcRect/>
          <a:stretch>
            <a:fillRect/>
          </a:stretch>
        </p:blipFill>
        <p:spPr bwMode="auto">
          <a:xfrm>
            <a:off x="1571625" y="1468438"/>
            <a:ext cx="6072188" cy="5389562"/>
          </a:xfrm>
          <a:prstGeom prst="rect">
            <a:avLst/>
          </a:prstGeom>
          <a:noFill/>
          <a:ln w="9525">
            <a:noFill/>
            <a:miter lim="800000"/>
            <a:headEnd/>
            <a:tailEnd/>
          </a:ln>
        </p:spPr>
      </p:pic>
      <p:sp>
        <p:nvSpPr>
          <p:cNvPr id="26629" name="TextBox 5"/>
          <p:cNvSpPr txBox="1">
            <a:spLocks noChangeArrowheads="1"/>
          </p:cNvSpPr>
          <p:nvPr/>
        </p:nvSpPr>
        <p:spPr bwMode="auto">
          <a:xfrm>
            <a:off x="0" y="1785938"/>
            <a:ext cx="357188" cy="4400550"/>
          </a:xfrm>
          <a:prstGeom prst="rect">
            <a:avLst/>
          </a:prstGeom>
          <a:noFill/>
          <a:ln w="9525">
            <a:noFill/>
            <a:miter lim="800000"/>
            <a:headEnd/>
            <a:tailEnd/>
          </a:ln>
        </p:spPr>
        <p:txBody>
          <a:bodyPr>
            <a:spAutoFit/>
          </a:bodyPr>
          <a:lstStyle/>
          <a:p>
            <a:r>
              <a:rPr lang="en-CA" sz="4000" dirty="0"/>
              <a:t>Charles</a:t>
            </a:r>
            <a:endParaRPr lang="en-CA" sz="2800" dirty="0"/>
          </a:p>
        </p:txBody>
      </p:sp>
      <p:sp>
        <p:nvSpPr>
          <p:cNvPr id="26630" name="TextBox 6"/>
          <p:cNvSpPr txBox="1">
            <a:spLocks noChangeArrowheads="1"/>
          </p:cNvSpPr>
          <p:nvPr/>
        </p:nvSpPr>
        <p:spPr bwMode="auto">
          <a:xfrm>
            <a:off x="714375" y="1714500"/>
            <a:ext cx="428625" cy="4543425"/>
          </a:xfrm>
          <a:prstGeom prst="rect">
            <a:avLst/>
          </a:prstGeom>
          <a:noFill/>
          <a:ln w="9525">
            <a:noFill/>
            <a:miter lim="800000"/>
            <a:headEnd/>
            <a:tailEnd/>
          </a:ln>
        </p:spPr>
        <p:txBody>
          <a:bodyPr>
            <a:spAutoFit/>
          </a:bodyPr>
          <a:lstStyle/>
          <a:p>
            <a:r>
              <a:rPr lang="en-CA" sz="4000"/>
              <a:t>Blonden</a:t>
            </a:r>
          </a:p>
        </p:txBody>
      </p:sp>
    </p:spTree>
  </p:cSld>
  <p:clrMapOvr>
    <a:masterClrMapping/>
  </p:clrMapOvr>
  <p:transition>
    <p:wheel spokes="2"/>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 descr="G-EASTER.JPG"/>
          <p:cNvPicPr>
            <a:picLocks noChangeAspect="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26627" name="TextBox 2"/>
          <p:cNvSpPr txBox="1">
            <a:spLocks noChangeArrowheads="1"/>
          </p:cNvSpPr>
          <p:nvPr/>
        </p:nvSpPr>
        <p:spPr bwMode="auto">
          <a:xfrm>
            <a:off x="0" y="285750"/>
            <a:ext cx="5429256" cy="3539430"/>
          </a:xfrm>
          <a:prstGeom prst="rect">
            <a:avLst/>
          </a:prstGeom>
          <a:noFill/>
          <a:ln w="9525">
            <a:noFill/>
            <a:miter lim="800000"/>
            <a:headEnd/>
            <a:tailEnd/>
          </a:ln>
        </p:spPr>
        <p:txBody>
          <a:bodyPr wrap="square">
            <a:spAutoFit/>
          </a:bodyPr>
          <a:lstStyle/>
          <a:p>
            <a:r>
              <a:rPr lang="da-DK" sz="3200" dirty="0"/>
              <a:t>I1859 blev Charles Blonden den mest berømte person, der balancerede over Niagara Falls på en line. Han sjippede afsted på linen og skubbede en trillebør hen ad linen og</a:t>
            </a:r>
            <a:r>
              <a:rPr lang="en-CA" sz="3200" dirty="0"/>
              <a:t>   </a:t>
            </a:r>
          </a:p>
        </p:txBody>
      </p:sp>
      <p:pic>
        <p:nvPicPr>
          <p:cNvPr id="26628" name="Picture 2" descr="img_gallery_wengland_08.jpg"/>
          <p:cNvPicPr>
            <a:picLocks noChangeAspect="1" noChangeArrowheads="1"/>
          </p:cNvPicPr>
          <p:nvPr/>
        </p:nvPicPr>
        <p:blipFill>
          <a:blip r:embed="rId3" cstate="print"/>
          <a:srcRect/>
          <a:stretch>
            <a:fillRect/>
          </a:stretch>
        </p:blipFill>
        <p:spPr bwMode="auto">
          <a:xfrm>
            <a:off x="5468816" y="1"/>
            <a:ext cx="3702332" cy="3286123"/>
          </a:xfrm>
          <a:prstGeom prst="rect">
            <a:avLst/>
          </a:prstGeom>
          <a:noFill/>
          <a:ln w="9525">
            <a:noFill/>
            <a:miter lim="800000"/>
            <a:headEnd/>
            <a:tailEnd/>
          </a:ln>
        </p:spPr>
      </p:pic>
      <p:sp>
        <p:nvSpPr>
          <p:cNvPr id="8" name="TextBox 7"/>
          <p:cNvSpPr txBox="1"/>
          <p:nvPr/>
        </p:nvSpPr>
        <p:spPr>
          <a:xfrm>
            <a:off x="0" y="3714752"/>
            <a:ext cx="9144000" cy="2739211"/>
          </a:xfrm>
          <a:prstGeom prst="rect">
            <a:avLst/>
          </a:prstGeom>
          <a:noFill/>
        </p:spPr>
        <p:txBody>
          <a:bodyPr wrap="square" rtlCol="0">
            <a:spAutoFit/>
          </a:bodyPr>
          <a:lstStyle/>
          <a:p>
            <a:r>
              <a:rPr lang="da-DK" sz="3200" dirty="0"/>
              <a:t>Stegte enda en æggekage i trillebøren og spiste den deroppe.</a:t>
            </a:r>
            <a:endParaRPr lang="en-CA" sz="3200" dirty="0"/>
          </a:p>
          <a:p>
            <a:endParaRPr lang="da-DK" sz="3600" dirty="0"/>
          </a:p>
          <a:p>
            <a:r>
              <a:rPr lang="da-DK" sz="3600" dirty="0"/>
              <a:t>Da han kom tilbage, spurgte han den jublende skare, om de troede, han kunne</a:t>
            </a:r>
            <a:endParaRPr lang="en-CA" sz="3600" dirty="0"/>
          </a:p>
        </p:txBody>
      </p:sp>
    </p:spTree>
  </p:cSld>
  <p:clrMapOvr>
    <a:masterClrMapping/>
  </p:clrMapOvr>
  <p:transition>
    <p:pull dir="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 descr="G-EASTER.JPG"/>
          <p:cNvPicPr>
            <a:picLocks noChangeAspect="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pic>
        <p:nvPicPr>
          <p:cNvPr id="26628" name="Picture 2" descr="img_gallery_wengland_08.jpg"/>
          <p:cNvPicPr>
            <a:picLocks noChangeAspect="1" noChangeArrowheads="1"/>
          </p:cNvPicPr>
          <p:nvPr/>
        </p:nvPicPr>
        <p:blipFill>
          <a:blip r:embed="rId3" cstate="print"/>
          <a:srcRect/>
          <a:stretch>
            <a:fillRect/>
          </a:stretch>
        </p:blipFill>
        <p:spPr bwMode="auto">
          <a:xfrm>
            <a:off x="5500683" y="0"/>
            <a:ext cx="3643317" cy="3233741"/>
          </a:xfrm>
          <a:prstGeom prst="rect">
            <a:avLst/>
          </a:prstGeom>
          <a:noFill/>
          <a:ln w="9525">
            <a:noFill/>
            <a:miter lim="800000"/>
            <a:headEnd/>
            <a:tailEnd/>
          </a:ln>
        </p:spPr>
      </p:pic>
      <p:sp>
        <p:nvSpPr>
          <p:cNvPr id="7" name="TextBox 6"/>
          <p:cNvSpPr txBox="1"/>
          <p:nvPr/>
        </p:nvSpPr>
        <p:spPr>
          <a:xfrm>
            <a:off x="0" y="214290"/>
            <a:ext cx="5500694" cy="2862322"/>
          </a:xfrm>
          <a:prstGeom prst="rect">
            <a:avLst/>
          </a:prstGeom>
          <a:noFill/>
        </p:spPr>
        <p:txBody>
          <a:bodyPr wrap="square" rtlCol="0">
            <a:spAutoFit/>
          </a:bodyPr>
          <a:lstStyle/>
          <a:p>
            <a:r>
              <a:rPr lang="da-DK" sz="3600" dirty="0"/>
              <a:t>gøre det igen? De råbte   alle ja, ja. Så spurgte han dem, om de troede, at han kunne gøre det med nogen i trillebøren?</a:t>
            </a:r>
            <a:r>
              <a:rPr lang="en-CA" sz="3600" dirty="0"/>
              <a:t> </a:t>
            </a:r>
          </a:p>
        </p:txBody>
      </p:sp>
      <p:sp>
        <p:nvSpPr>
          <p:cNvPr id="8" name="TextBox 7"/>
          <p:cNvSpPr txBox="1"/>
          <p:nvPr/>
        </p:nvSpPr>
        <p:spPr>
          <a:xfrm>
            <a:off x="0" y="3357562"/>
            <a:ext cx="9144000" cy="2308324"/>
          </a:xfrm>
          <a:prstGeom prst="rect">
            <a:avLst/>
          </a:prstGeom>
          <a:noFill/>
        </p:spPr>
        <p:txBody>
          <a:bodyPr wrap="square" rtlCol="0">
            <a:spAutoFit/>
          </a:bodyPr>
          <a:lstStyle/>
          <a:p>
            <a:r>
              <a:rPr lang="da-DK" sz="3600" dirty="0"/>
              <a:t>Igen råbte de ja, ja! På dette tidspunkt opfordrede han en frivillig til at komme op og sætte sig i trillebøren. Ingen meldte sig frivilligt til at lægge sit liv i hans hænder!</a:t>
            </a:r>
            <a:endParaRPr lang="en-CA" sz="3600" dirty="0"/>
          </a:p>
        </p:txBody>
      </p:sp>
    </p:spTree>
  </p:cSld>
  <p:clrMapOvr>
    <a:masterClrMapping/>
  </p:clrMapOvr>
  <p:transition>
    <p:split orient="vert"/>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 descr="G-EASTER.JPG"/>
          <p:cNvPicPr>
            <a:picLocks noChangeAspect="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pic>
        <p:nvPicPr>
          <p:cNvPr id="26628" name="Picture 2" descr="img_gallery_wengland_08.jpg"/>
          <p:cNvPicPr>
            <a:picLocks noChangeAspect="1" noChangeArrowheads="1"/>
          </p:cNvPicPr>
          <p:nvPr/>
        </p:nvPicPr>
        <p:blipFill>
          <a:blip r:embed="rId3" cstate="print"/>
          <a:srcRect/>
          <a:stretch>
            <a:fillRect/>
          </a:stretch>
        </p:blipFill>
        <p:spPr bwMode="auto">
          <a:xfrm>
            <a:off x="5500683" y="0"/>
            <a:ext cx="3643317" cy="3233741"/>
          </a:xfrm>
          <a:prstGeom prst="rect">
            <a:avLst/>
          </a:prstGeom>
          <a:noFill/>
          <a:ln w="9525">
            <a:noFill/>
            <a:miter lim="800000"/>
            <a:headEnd/>
            <a:tailEnd/>
          </a:ln>
        </p:spPr>
      </p:pic>
      <p:sp>
        <p:nvSpPr>
          <p:cNvPr id="7" name="TextBox 6"/>
          <p:cNvSpPr txBox="1"/>
          <p:nvPr/>
        </p:nvSpPr>
        <p:spPr>
          <a:xfrm>
            <a:off x="0" y="214290"/>
            <a:ext cx="5500694" cy="2862322"/>
          </a:xfrm>
          <a:prstGeom prst="rect">
            <a:avLst/>
          </a:prstGeom>
          <a:noFill/>
        </p:spPr>
        <p:txBody>
          <a:bodyPr wrap="square" rtlCol="0">
            <a:spAutoFit/>
          </a:bodyPr>
          <a:lstStyle/>
          <a:p>
            <a:r>
              <a:rPr lang="da-DK" sz="3600" dirty="0"/>
              <a:t>Ser du, venner, de troede alle sammen, at han kunne gøre det. Men de havde ikke tro på, at de kunne stole</a:t>
            </a:r>
            <a:endParaRPr lang="en-CA" sz="3600" dirty="0"/>
          </a:p>
        </p:txBody>
      </p:sp>
      <p:sp>
        <p:nvSpPr>
          <p:cNvPr id="8" name="TextBox 7"/>
          <p:cNvSpPr txBox="1"/>
          <p:nvPr/>
        </p:nvSpPr>
        <p:spPr>
          <a:xfrm>
            <a:off x="0" y="3357562"/>
            <a:ext cx="9144000" cy="2123658"/>
          </a:xfrm>
          <a:prstGeom prst="rect">
            <a:avLst/>
          </a:prstGeom>
          <a:noFill/>
        </p:spPr>
        <p:txBody>
          <a:bodyPr wrap="square" rtlCol="0">
            <a:spAutoFit/>
          </a:bodyPr>
          <a:lstStyle/>
          <a:p>
            <a:r>
              <a:rPr lang="da-DK" sz="3600" dirty="0"/>
              <a:t> på ham og lægge deres liv i hans,hænder selvom han viste sig godt i stand til at udføre sin balace gang.</a:t>
            </a:r>
            <a:endParaRPr lang="en-CA" sz="3600" dirty="0"/>
          </a:p>
          <a:p>
            <a:endParaRPr lang="en-CA" sz="2400" dirty="0"/>
          </a:p>
        </p:txBody>
      </p:sp>
      <p:sp>
        <p:nvSpPr>
          <p:cNvPr id="6" name="TextBox 5"/>
          <p:cNvSpPr txBox="1"/>
          <p:nvPr/>
        </p:nvSpPr>
        <p:spPr>
          <a:xfrm>
            <a:off x="214282" y="5072074"/>
            <a:ext cx="8643998" cy="1754326"/>
          </a:xfrm>
          <a:prstGeom prst="rect">
            <a:avLst/>
          </a:prstGeom>
          <a:noFill/>
        </p:spPr>
        <p:txBody>
          <a:bodyPr wrap="square" rtlCol="0">
            <a:spAutoFit/>
          </a:bodyPr>
          <a:lstStyle/>
          <a:p>
            <a:endParaRPr lang="da-DK" sz="3600" dirty="0"/>
          </a:p>
          <a:p>
            <a:r>
              <a:rPr lang="da-DK" sz="3600" dirty="0"/>
              <a:t>Sådan er det venner, med troen på Jesu offer ...</a:t>
            </a:r>
            <a:r>
              <a:rPr lang="en-CA" sz="3600" dirty="0"/>
              <a:t> </a:t>
            </a:r>
          </a:p>
        </p:txBody>
      </p:sp>
    </p:spTree>
  </p:cSld>
  <p:clrMapOvr>
    <a:masterClrMapping/>
  </p:clrMapOvr>
  <p:transition>
    <p:split dir="in"/>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FIRE.JPG"/>
          <p:cNvPicPr>
            <a:picLocks noChangeAspect="1"/>
          </p:cNvPicPr>
          <p:nvPr/>
        </p:nvPicPr>
        <p:blipFill>
          <a:blip r:embed="rId2" cstate="print">
            <a:duotone>
              <a:prstClr val="black"/>
              <a:srgbClr val="FF33CC">
                <a:tint val="45000"/>
                <a:satMod val="400000"/>
              </a:srgbClr>
            </a:duotone>
            <a:lum bright="20000"/>
          </a:blip>
          <a:stretch>
            <a:fillRect/>
          </a:stretch>
        </p:blipFill>
        <p:spPr>
          <a:xfrm>
            <a:off x="0" y="0"/>
            <a:ext cx="9144000" cy="6858000"/>
          </a:xfrm>
          <a:prstGeom prst="rect">
            <a:avLst/>
          </a:prstGeom>
        </p:spPr>
      </p:pic>
      <p:sp>
        <p:nvSpPr>
          <p:cNvPr id="27651" name="TextBox 2"/>
          <p:cNvSpPr txBox="1">
            <a:spLocks noChangeArrowheads="1"/>
          </p:cNvSpPr>
          <p:nvPr/>
        </p:nvSpPr>
        <p:spPr bwMode="auto">
          <a:xfrm>
            <a:off x="0" y="214313"/>
            <a:ext cx="9144000" cy="1754326"/>
          </a:xfrm>
          <a:prstGeom prst="rect">
            <a:avLst/>
          </a:prstGeom>
          <a:noFill/>
          <a:ln w="9525">
            <a:noFill/>
            <a:miter lim="800000"/>
            <a:headEnd/>
            <a:tailEnd/>
          </a:ln>
        </p:spPr>
        <p:txBody>
          <a:bodyPr>
            <a:spAutoFit/>
          </a:bodyPr>
          <a:lstStyle/>
          <a:p>
            <a:r>
              <a:rPr lang="da-DK" sz="3600" dirty="0">
                <a:solidFill>
                  <a:schemeClr val="bg1"/>
                </a:solidFill>
              </a:rPr>
              <a:t>Troen er altså at tro og stole på Gud i dit liv. Dit valg til at udøve troen bestemmer din skæbne </a:t>
            </a:r>
            <a:r>
              <a:rPr lang="da-DK" sz="2400" dirty="0"/>
              <a:t>..</a:t>
            </a:r>
            <a:r>
              <a:rPr lang="en-CA" sz="2400" dirty="0">
                <a:solidFill>
                  <a:schemeClr val="bg1"/>
                </a:solidFill>
              </a:rPr>
              <a:t> </a:t>
            </a:r>
          </a:p>
        </p:txBody>
      </p:sp>
      <p:sp>
        <p:nvSpPr>
          <p:cNvPr id="4" name="TextBox 3"/>
          <p:cNvSpPr txBox="1"/>
          <p:nvPr/>
        </p:nvSpPr>
        <p:spPr>
          <a:xfrm>
            <a:off x="0" y="2500306"/>
            <a:ext cx="9144000" cy="3970318"/>
          </a:xfrm>
          <a:prstGeom prst="rect">
            <a:avLst/>
          </a:prstGeom>
          <a:noFill/>
        </p:spPr>
        <p:txBody>
          <a:bodyPr>
            <a:spAutoFit/>
          </a:bodyPr>
          <a:lstStyle/>
          <a:p>
            <a:pPr>
              <a:defRPr/>
            </a:pPr>
            <a:r>
              <a:rPr lang="da-DK" sz="3600" dirty="0">
                <a:solidFill>
                  <a:schemeClr val="bg1"/>
                </a:solidFill>
              </a:rPr>
              <a:t>Evangeliet viser os derefter fem ting:  </a:t>
            </a:r>
          </a:p>
          <a:p>
            <a:pPr>
              <a:defRPr/>
            </a:pPr>
            <a:r>
              <a:rPr lang="da-DK" sz="3600" dirty="0">
                <a:solidFill>
                  <a:schemeClr val="bg1"/>
                </a:solidFill>
              </a:rPr>
              <a:t>1. Synd mod Gud er oprør mod ham; og dette bringer døden; og alle har syndet. </a:t>
            </a:r>
          </a:p>
          <a:p>
            <a:pPr>
              <a:defRPr/>
            </a:pPr>
            <a:endParaRPr lang="da-DK" sz="3600" dirty="0">
              <a:solidFill>
                <a:schemeClr val="bg1"/>
              </a:solidFill>
            </a:endParaRPr>
          </a:p>
          <a:p>
            <a:pPr>
              <a:defRPr/>
            </a:pPr>
            <a:r>
              <a:rPr lang="da-DK" sz="3600" dirty="0">
                <a:solidFill>
                  <a:schemeClr val="bg1"/>
                </a:solidFill>
              </a:rPr>
              <a:t>2. Guds barmhjertige reaktion på vores dødsdom er at komme som Jesus Kristus og dø for os.</a:t>
            </a:r>
            <a:endParaRPr lang="en-CA" sz="3600" dirty="0">
              <a:solidFill>
                <a:schemeClr val="bg1"/>
              </a:solidFill>
            </a:endParaRPr>
          </a:p>
        </p:txBody>
      </p:sp>
    </p:spTree>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Horizontal)">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Horizontal)">
                                      <p:cBhvr>
                                        <p:cTn id="12" dur="1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barn(inHorizontal)">
                                      <p:cBhvr>
                                        <p:cTn id="17" dur="1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EASTER.JPG"/>
          <p:cNvPicPr>
            <a:picLocks noChangeAspect="1"/>
          </p:cNvPicPr>
          <p:nvPr/>
        </p:nvPicPr>
        <p:blipFill>
          <a:blip r:embed="rId2" cstate="print">
            <a:duotone>
              <a:prstClr val="black"/>
              <a:srgbClr val="FF33CC">
                <a:tint val="45000"/>
                <a:satMod val="400000"/>
              </a:srgbClr>
            </a:duotone>
            <a:lum bright="20000"/>
          </a:blip>
          <a:stretch>
            <a:fillRect/>
          </a:stretch>
        </p:blipFill>
        <p:spPr>
          <a:xfrm>
            <a:off x="0" y="0"/>
            <a:ext cx="9144000" cy="6858000"/>
          </a:xfrm>
          <a:prstGeom prst="rect">
            <a:avLst/>
          </a:prstGeom>
        </p:spPr>
      </p:pic>
      <p:sp>
        <p:nvSpPr>
          <p:cNvPr id="3" name="TextBox 2"/>
          <p:cNvSpPr txBox="1">
            <a:spLocks noChangeArrowheads="1"/>
          </p:cNvSpPr>
          <p:nvPr/>
        </p:nvSpPr>
        <p:spPr bwMode="auto">
          <a:xfrm>
            <a:off x="0" y="285750"/>
            <a:ext cx="9144000" cy="5078313"/>
          </a:xfrm>
          <a:prstGeom prst="rect">
            <a:avLst/>
          </a:prstGeom>
          <a:noFill/>
          <a:ln w="9525">
            <a:noFill/>
            <a:miter lim="800000"/>
            <a:headEnd/>
            <a:tailEnd/>
          </a:ln>
        </p:spPr>
        <p:txBody>
          <a:bodyPr>
            <a:spAutoFit/>
          </a:bodyPr>
          <a:lstStyle/>
          <a:p>
            <a:pPr marL="742950" indent="-742950">
              <a:buFontTx/>
              <a:buAutoNum type="arabicPeriod" startAt="3"/>
            </a:pPr>
            <a:r>
              <a:rPr lang="da-DK" sz="3600" dirty="0">
                <a:solidFill>
                  <a:schemeClr val="bg1"/>
                </a:solidFill>
              </a:rPr>
              <a:t>Guds barmhjertige og kærlige handling for at holde os frelst, når vi lever i ham indtil vores død. </a:t>
            </a:r>
          </a:p>
          <a:p>
            <a:pPr marL="742950" indent="-742950">
              <a:buFontTx/>
              <a:buAutoNum type="arabicPeriod" startAt="3"/>
            </a:pPr>
            <a:r>
              <a:rPr lang="da-DK" sz="3600" dirty="0">
                <a:solidFill>
                  <a:schemeClr val="bg1"/>
                </a:solidFill>
              </a:rPr>
              <a:t>Guds bevarelse af lov og orden gennem universet ved ikke at ødelægge hans lov for at tilgive os, men ved selv at betale straffen i Jesus. </a:t>
            </a:r>
          </a:p>
          <a:p>
            <a:pPr marL="742950" indent="-742950">
              <a:buFontTx/>
              <a:buAutoNum type="arabicPeriod" startAt="3"/>
            </a:pPr>
            <a:r>
              <a:rPr lang="da-DK" sz="3600" dirty="0">
                <a:solidFill>
                  <a:schemeClr val="bg1"/>
                </a:solidFill>
              </a:rPr>
              <a:t>Gud opfordrer alle til at træffe en beslutning for ham og leve.</a:t>
            </a:r>
            <a:endParaRPr lang="en-CA" sz="3600" dirty="0">
              <a:solidFill>
                <a:schemeClr val="bg1"/>
              </a:solidFill>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1" descr="G-RBERRY.JPG"/>
          <p:cNvPicPr>
            <a:picLocks noChangeAspect="1"/>
          </p:cNvPicPr>
          <p:nvPr/>
        </p:nvPicPr>
        <p:blipFill>
          <a:blip r:embed="rId2" cstate="print">
            <a:lum bright="10000" contrast="-70000"/>
          </a:blip>
          <a:srcRect/>
          <a:stretch>
            <a:fillRect/>
          </a:stretch>
        </p:blipFill>
        <p:spPr bwMode="auto">
          <a:xfrm>
            <a:off x="0" y="0"/>
            <a:ext cx="9144000" cy="6858000"/>
          </a:xfrm>
          <a:prstGeom prst="rect">
            <a:avLst/>
          </a:prstGeom>
          <a:noFill/>
          <a:ln w="9525">
            <a:noFill/>
            <a:miter lim="800000"/>
            <a:headEnd/>
            <a:tailEnd/>
          </a:ln>
        </p:spPr>
      </p:pic>
      <p:sp>
        <p:nvSpPr>
          <p:cNvPr id="3" name="TextBox 2"/>
          <p:cNvSpPr txBox="1">
            <a:spLocks noChangeArrowheads="1"/>
          </p:cNvSpPr>
          <p:nvPr/>
        </p:nvSpPr>
        <p:spPr bwMode="auto">
          <a:xfrm>
            <a:off x="0" y="0"/>
            <a:ext cx="9144000" cy="7663636"/>
          </a:xfrm>
          <a:prstGeom prst="rect">
            <a:avLst/>
          </a:prstGeom>
          <a:noFill/>
          <a:ln w="9525">
            <a:noFill/>
            <a:miter lim="800000"/>
            <a:headEnd/>
            <a:tailEnd/>
          </a:ln>
        </p:spPr>
        <p:txBody>
          <a:bodyPr>
            <a:spAutoFit/>
          </a:bodyPr>
          <a:lstStyle/>
          <a:p>
            <a:r>
              <a:rPr lang="da-DK" sz="3600" dirty="0">
                <a:solidFill>
                  <a:schemeClr val="bg1"/>
                </a:solidFill>
              </a:rPr>
              <a:t>Dette, venner, er Jesu Kristi evangelium for menneskeheden</a:t>
            </a:r>
            <a:r>
              <a:rPr lang="da-DK" sz="2400" dirty="0"/>
              <a:t>.</a:t>
            </a:r>
            <a:endParaRPr lang="en-CA" sz="2400" dirty="0">
              <a:solidFill>
                <a:schemeClr val="bg1"/>
              </a:solidFill>
            </a:endParaRPr>
          </a:p>
          <a:p>
            <a:endParaRPr lang="en-CA" sz="3600" dirty="0">
              <a:solidFill>
                <a:schemeClr val="bg1"/>
              </a:solidFill>
            </a:endParaRPr>
          </a:p>
          <a:p>
            <a:endParaRPr lang="en-CA" sz="3600" dirty="0">
              <a:solidFill>
                <a:schemeClr val="bg1"/>
              </a:solidFill>
            </a:endParaRPr>
          </a:p>
          <a:p>
            <a:r>
              <a:rPr lang="da-DK" sz="3600" dirty="0">
                <a:solidFill>
                  <a:schemeClr val="bg1"/>
                </a:solidFill>
              </a:rPr>
              <a:t>Her er Guds appel til dig:</a:t>
            </a:r>
            <a:endParaRPr lang="en-CA" sz="3600" dirty="0">
              <a:solidFill>
                <a:schemeClr val="bg1"/>
              </a:solidFill>
            </a:endParaRPr>
          </a:p>
          <a:p>
            <a:r>
              <a:rPr lang="en-CA" sz="3600" dirty="0">
                <a:solidFill>
                  <a:schemeClr val="bg1"/>
                </a:solidFill>
              </a:rPr>
              <a:t> </a:t>
            </a:r>
          </a:p>
          <a:p>
            <a:br>
              <a:rPr lang="en-CA" sz="2400" dirty="0"/>
            </a:br>
            <a:r>
              <a:rPr lang="en-CA" sz="3600" dirty="0">
                <a:solidFill>
                  <a:schemeClr val="bg1"/>
                </a:solidFill>
              </a:rPr>
              <a:t>(Es 55: 3 KJV) </a:t>
            </a:r>
            <a:r>
              <a:rPr lang="en-CA" sz="3600" dirty="0" err="1">
                <a:solidFill>
                  <a:schemeClr val="bg1"/>
                </a:solidFill>
              </a:rPr>
              <a:t>bøj</a:t>
            </a:r>
            <a:r>
              <a:rPr lang="en-CA" sz="3600" dirty="0">
                <a:solidFill>
                  <a:schemeClr val="bg1"/>
                </a:solidFill>
              </a:rPr>
              <a:t> </a:t>
            </a:r>
            <a:r>
              <a:rPr lang="en-CA" sz="3600" dirty="0" err="1">
                <a:solidFill>
                  <a:schemeClr val="bg1"/>
                </a:solidFill>
              </a:rPr>
              <a:t>jeres</a:t>
            </a:r>
            <a:r>
              <a:rPr lang="en-CA" sz="3600" dirty="0">
                <a:solidFill>
                  <a:schemeClr val="bg1"/>
                </a:solidFill>
              </a:rPr>
              <a:t> </a:t>
            </a:r>
            <a:r>
              <a:rPr lang="en-CA" sz="3600" dirty="0" err="1">
                <a:solidFill>
                  <a:schemeClr val="bg1"/>
                </a:solidFill>
              </a:rPr>
              <a:t>øre</a:t>
            </a:r>
            <a:r>
              <a:rPr lang="en-CA" sz="3600" dirty="0">
                <a:solidFill>
                  <a:schemeClr val="bg1"/>
                </a:solidFill>
              </a:rPr>
              <a:t> </a:t>
            </a:r>
            <a:r>
              <a:rPr lang="en-CA" sz="3600" dirty="0" err="1">
                <a:solidFill>
                  <a:schemeClr val="bg1"/>
                </a:solidFill>
              </a:rPr>
              <a:t>og</a:t>
            </a:r>
            <a:r>
              <a:rPr lang="en-CA" sz="3600" dirty="0">
                <a:solidFill>
                  <a:schemeClr val="bg1"/>
                </a:solidFill>
              </a:rPr>
              <a:t> </a:t>
            </a:r>
            <a:r>
              <a:rPr lang="en-CA" sz="3600" dirty="0" err="1">
                <a:solidFill>
                  <a:schemeClr val="bg1"/>
                </a:solidFill>
              </a:rPr>
              <a:t>kom</a:t>
            </a:r>
            <a:r>
              <a:rPr lang="en-CA" sz="3600" dirty="0">
                <a:solidFill>
                  <a:schemeClr val="bg1"/>
                </a:solidFill>
              </a:rPr>
              <a:t> </a:t>
            </a:r>
            <a:r>
              <a:rPr lang="en-CA" sz="3600" dirty="0" err="1">
                <a:solidFill>
                  <a:schemeClr val="bg1"/>
                </a:solidFill>
              </a:rPr>
              <a:t>til</a:t>
            </a:r>
            <a:r>
              <a:rPr lang="en-CA" sz="3600" dirty="0">
                <a:solidFill>
                  <a:schemeClr val="bg1"/>
                </a:solidFill>
              </a:rPr>
              <a:t> </a:t>
            </a:r>
            <a:r>
              <a:rPr lang="en-CA" sz="3600" dirty="0" err="1">
                <a:solidFill>
                  <a:schemeClr val="bg1"/>
                </a:solidFill>
              </a:rPr>
              <a:t>mig</a:t>
            </a:r>
            <a:r>
              <a:rPr lang="en-CA" sz="3600" dirty="0">
                <a:solidFill>
                  <a:schemeClr val="bg1"/>
                </a:solidFill>
              </a:rPr>
              <a:t>: </a:t>
            </a:r>
            <a:r>
              <a:rPr lang="en-CA" sz="3600" dirty="0" err="1">
                <a:solidFill>
                  <a:schemeClr val="bg1"/>
                </a:solidFill>
              </a:rPr>
              <a:t>hør</a:t>
            </a:r>
            <a:r>
              <a:rPr lang="en-CA" sz="3600" dirty="0">
                <a:solidFill>
                  <a:schemeClr val="bg1"/>
                </a:solidFill>
              </a:rPr>
              <a:t>, </a:t>
            </a:r>
            <a:r>
              <a:rPr lang="en-CA" sz="3600" dirty="0" err="1">
                <a:solidFill>
                  <a:schemeClr val="bg1"/>
                </a:solidFill>
              </a:rPr>
              <a:t>og</a:t>
            </a:r>
            <a:r>
              <a:rPr lang="en-CA" sz="3600" dirty="0">
                <a:solidFill>
                  <a:schemeClr val="bg1"/>
                </a:solidFill>
              </a:rPr>
              <a:t> </a:t>
            </a:r>
            <a:r>
              <a:rPr lang="en-CA" sz="3600" dirty="0" err="1">
                <a:solidFill>
                  <a:schemeClr val="bg1"/>
                </a:solidFill>
              </a:rPr>
              <a:t>jeres</a:t>
            </a:r>
            <a:r>
              <a:rPr lang="en-CA" sz="3600" dirty="0">
                <a:solidFill>
                  <a:schemeClr val="bg1"/>
                </a:solidFill>
              </a:rPr>
              <a:t> </a:t>
            </a:r>
            <a:r>
              <a:rPr lang="en-CA" sz="3600" dirty="0" err="1">
                <a:solidFill>
                  <a:schemeClr val="bg1"/>
                </a:solidFill>
              </a:rPr>
              <a:t>sjæl</a:t>
            </a:r>
            <a:r>
              <a:rPr lang="en-CA" sz="3600" dirty="0">
                <a:solidFill>
                  <a:schemeClr val="bg1"/>
                </a:solidFill>
              </a:rPr>
              <a:t> </a:t>
            </a:r>
            <a:r>
              <a:rPr lang="en-CA" sz="3600" dirty="0" err="1">
                <a:solidFill>
                  <a:schemeClr val="bg1"/>
                </a:solidFill>
              </a:rPr>
              <a:t>skal</a:t>
            </a:r>
            <a:r>
              <a:rPr lang="en-CA" sz="3600" dirty="0">
                <a:solidFill>
                  <a:schemeClr val="bg1"/>
                </a:solidFill>
              </a:rPr>
              <a:t> </a:t>
            </a:r>
            <a:r>
              <a:rPr lang="en-CA" sz="3600" dirty="0" err="1">
                <a:solidFill>
                  <a:schemeClr val="bg1"/>
                </a:solidFill>
              </a:rPr>
              <a:t>leve</a:t>
            </a:r>
            <a:r>
              <a:rPr lang="en-CA" sz="3600" dirty="0">
                <a:solidFill>
                  <a:schemeClr val="bg1"/>
                </a:solidFill>
              </a:rPr>
              <a:t>; </a:t>
            </a:r>
            <a:r>
              <a:rPr lang="en-CA" sz="3600" dirty="0" err="1">
                <a:solidFill>
                  <a:schemeClr val="bg1"/>
                </a:solidFill>
              </a:rPr>
              <a:t>og</a:t>
            </a:r>
            <a:r>
              <a:rPr lang="en-CA" sz="3600" dirty="0">
                <a:solidFill>
                  <a:schemeClr val="bg1"/>
                </a:solidFill>
              </a:rPr>
              <a:t> </a:t>
            </a:r>
            <a:r>
              <a:rPr lang="en-CA" sz="3600" dirty="0" err="1">
                <a:solidFill>
                  <a:schemeClr val="bg1"/>
                </a:solidFill>
              </a:rPr>
              <a:t>jeg</a:t>
            </a:r>
            <a:r>
              <a:rPr lang="en-CA" sz="3600" dirty="0">
                <a:solidFill>
                  <a:schemeClr val="bg1"/>
                </a:solidFill>
              </a:rPr>
              <a:t> </a:t>
            </a:r>
            <a:r>
              <a:rPr lang="en-CA" sz="3600" dirty="0" err="1">
                <a:solidFill>
                  <a:schemeClr val="bg1"/>
                </a:solidFill>
              </a:rPr>
              <a:t>vil</a:t>
            </a:r>
            <a:r>
              <a:rPr lang="en-CA" sz="3600" dirty="0">
                <a:solidFill>
                  <a:schemeClr val="bg1"/>
                </a:solidFill>
              </a:rPr>
              <a:t> </a:t>
            </a:r>
            <a:r>
              <a:rPr lang="en-CA" sz="3600" dirty="0" err="1">
                <a:solidFill>
                  <a:schemeClr val="bg1"/>
                </a:solidFill>
              </a:rPr>
              <a:t>indgå</a:t>
            </a:r>
            <a:r>
              <a:rPr lang="en-CA" sz="3600" dirty="0">
                <a:solidFill>
                  <a:schemeClr val="bg1"/>
                </a:solidFill>
              </a:rPr>
              <a:t> en </a:t>
            </a:r>
            <a:r>
              <a:rPr lang="en-CA" sz="3600" dirty="0" err="1">
                <a:solidFill>
                  <a:schemeClr val="bg1"/>
                </a:solidFill>
              </a:rPr>
              <a:t>evig</a:t>
            </a:r>
            <a:r>
              <a:rPr lang="en-CA" sz="3600" dirty="0">
                <a:solidFill>
                  <a:schemeClr val="bg1"/>
                </a:solidFill>
              </a:rPr>
              <a:t> </a:t>
            </a:r>
            <a:r>
              <a:rPr lang="en-CA" sz="3600" dirty="0" err="1">
                <a:solidFill>
                  <a:schemeClr val="bg1"/>
                </a:solidFill>
              </a:rPr>
              <a:t>pagt</a:t>
            </a:r>
            <a:r>
              <a:rPr lang="en-CA" sz="3600" dirty="0">
                <a:solidFill>
                  <a:schemeClr val="bg1"/>
                </a:solidFill>
              </a:rPr>
              <a:t> med </a:t>
            </a:r>
            <a:r>
              <a:rPr lang="en-CA" sz="3600" dirty="0" err="1">
                <a:solidFill>
                  <a:schemeClr val="bg1"/>
                </a:solidFill>
              </a:rPr>
              <a:t>jer</a:t>
            </a:r>
            <a:r>
              <a:rPr lang="en-CA" sz="3600" dirty="0">
                <a:solidFill>
                  <a:schemeClr val="bg1"/>
                </a:solidFill>
              </a:rPr>
              <a:t> ... I dag, </a:t>
            </a:r>
            <a:r>
              <a:rPr lang="en-CA" sz="3600" dirty="0" err="1">
                <a:solidFill>
                  <a:schemeClr val="bg1"/>
                </a:solidFill>
              </a:rPr>
              <a:t>hvis</a:t>
            </a:r>
            <a:r>
              <a:rPr lang="en-CA" sz="3600" dirty="0">
                <a:solidFill>
                  <a:schemeClr val="bg1"/>
                </a:solidFill>
              </a:rPr>
              <a:t> du </a:t>
            </a:r>
            <a:r>
              <a:rPr lang="en-CA" sz="3600" dirty="0" err="1">
                <a:solidFill>
                  <a:schemeClr val="bg1"/>
                </a:solidFill>
              </a:rPr>
              <a:t>hører</a:t>
            </a:r>
            <a:r>
              <a:rPr lang="en-CA" sz="3600" dirty="0">
                <a:solidFill>
                  <a:schemeClr val="bg1"/>
                </a:solidFill>
              </a:rPr>
              <a:t> </a:t>
            </a:r>
            <a:r>
              <a:rPr lang="en-CA" sz="3600" dirty="0" err="1">
                <a:solidFill>
                  <a:schemeClr val="bg1"/>
                </a:solidFill>
              </a:rPr>
              <a:t>hans</a:t>
            </a:r>
            <a:r>
              <a:rPr lang="en-CA" sz="3600" dirty="0">
                <a:solidFill>
                  <a:schemeClr val="bg1"/>
                </a:solidFill>
              </a:rPr>
              <a:t> </a:t>
            </a:r>
            <a:r>
              <a:rPr lang="en-CA" sz="3600" dirty="0" err="1">
                <a:solidFill>
                  <a:schemeClr val="bg1"/>
                </a:solidFill>
              </a:rPr>
              <a:t>røst</a:t>
            </a:r>
            <a:r>
              <a:rPr lang="en-CA" sz="3600" dirty="0">
                <a:solidFill>
                  <a:schemeClr val="bg1"/>
                </a:solidFill>
              </a:rPr>
              <a:t>, </a:t>
            </a:r>
            <a:r>
              <a:rPr lang="en-CA" sz="3600" dirty="0" err="1">
                <a:solidFill>
                  <a:schemeClr val="bg1"/>
                </a:solidFill>
              </a:rPr>
              <a:t>så</a:t>
            </a:r>
            <a:r>
              <a:rPr lang="en-CA" sz="3600" dirty="0">
                <a:solidFill>
                  <a:schemeClr val="bg1"/>
                </a:solidFill>
              </a:rPr>
              <a:t> </a:t>
            </a:r>
            <a:r>
              <a:rPr lang="en-CA" sz="3600" dirty="0" err="1">
                <a:solidFill>
                  <a:schemeClr val="bg1"/>
                </a:solidFill>
              </a:rPr>
              <a:t>forhærd</a:t>
            </a:r>
            <a:r>
              <a:rPr lang="en-CA" sz="3600" dirty="0">
                <a:solidFill>
                  <a:schemeClr val="bg1"/>
                </a:solidFill>
              </a:rPr>
              <a:t> </a:t>
            </a:r>
            <a:r>
              <a:rPr lang="en-CA" sz="3600" dirty="0" err="1">
                <a:solidFill>
                  <a:schemeClr val="bg1"/>
                </a:solidFill>
              </a:rPr>
              <a:t>ikke</a:t>
            </a:r>
            <a:r>
              <a:rPr lang="en-CA" sz="3600" dirty="0">
                <a:solidFill>
                  <a:schemeClr val="bg1"/>
                </a:solidFill>
              </a:rPr>
              <a:t> </a:t>
            </a:r>
            <a:r>
              <a:rPr lang="en-CA" sz="3600" dirty="0" err="1">
                <a:solidFill>
                  <a:schemeClr val="bg1"/>
                </a:solidFill>
              </a:rPr>
              <a:t>dit</a:t>
            </a:r>
            <a:r>
              <a:rPr lang="en-CA" sz="3600" dirty="0">
                <a:solidFill>
                  <a:schemeClr val="bg1"/>
                </a:solidFill>
              </a:rPr>
              <a:t> </a:t>
            </a:r>
            <a:r>
              <a:rPr lang="en-CA" sz="3600" dirty="0" err="1">
                <a:solidFill>
                  <a:schemeClr val="bg1"/>
                </a:solidFill>
              </a:rPr>
              <a:t>hjerte</a:t>
            </a:r>
            <a:r>
              <a:rPr lang="en-CA" sz="3600" dirty="0">
                <a:solidFill>
                  <a:schemeClr val="bg1"/>
                </a:solidFill>
              </a:rPr>
              <a:t>. I </a:t>
            </a:r>
            <a:r>
              <a:rPr lang="en-CA" sz="3600" dirty="0" err="1">
                <a:solidFill>
                  <a:schemeClr val="bg1"/>
                </a:solidFill>
              </a:rPr>
              <a:t>morgen</a:t>
            </a:r>
            <a:r>
              <a:rPr lang="en-CA" sz="3600" dirty="0">
                <a:solidFill>
                  <a:schemeClr val="bg1"/>
                </a:solidFill>
              </a:rPr>
              <a:t> </a:t>
            </a:r>
            <a:r>
              <a:rPr lang="en-CA" sz="3600" dirty="0" err="1">
                <a:solidFill>
                  <a:schemeClr val="bg1"/>
                </a:solidFill>
              </a:rPr>
              <a:t>kan</a:t>
            </a:r>
            <a:r>
              <a:rPr lang="en-CA" sz="3600" dirty="0">
                <a:solidFill>
                  <a:schemeClr val="bg1"/>
                </a:solidFill>
              </a:rPr>
              <a:t> </a:t>
            </a:r>
            <a:r>
              <a:rPr lang="en-CA" sz="3600" dirty="0" err="1">
                <a:solidFill>
                  <a:schemeClr val="bg1"/>
                </a:solidFill>
              </a:rPr>
              <a:t>det</a:t>
            </a:r>
            <a:r>
              <a:rPr lang="en-CA" sz="3600" dirty="0">
                <a:solidFill>
                  <a:schemeClr val="bg1"/>
                </a:solidFill>
              </a:rPr>
              <a:t> </a:t>
            </a:r>
            <a:r>
              <a:rPr lang="en-CA" sz="3600" dirty="0" err="1">
                <a:solidFill>
                  <a:schemeClr val="bg1"/>
                </a:solidFill>
              </a:rPr>
              <a:t>være</a:t>
            </a:r>
            <a:r>
              <a:rPr lang="en-CA" sz="3600" dirty="0">
                <a:solidFill>
                  <a:schemeClr val="bg1"/>
                </a:solidFill>
              </a:rPr>
              <a:t> for sent.</a:t>
            </a:r>
          </a:p>
          <a:p>
            <a:endParaRPr lang="en-CA" sz="3600" dirty="0">
              <a:solidFill>
                <a:schemeClr val="bg1"/>
              </a:solidFill>
            </a:endParaRPr>
          </a:p>
          <a:p>
            <a:endParaRPr lang="en-CA" sz="3600" dirty="0">
              <a:solidFill>
                <a:schemeClr val="bg1"/>
              </a:solidFill>
            </a:endParaRPr>
          </a:p>
        </p:txBody>
      </p:sp>
      <p:pic>
        <p:nvPicPr>
          <p:cNvPr id="2" name="Picture 1"/>
          <p:cNvPicPr>
            <a:picLocks noChangeAspect="1"/>
          </p:cNvPicPr>
          <p:nvPr/>
        </p:nvPicPr>
        <p:blipFill>
          <a:blip r:embed="rId3" cstate="print"/>
          <a:stretch>
            <a:fillRect/>
          </a:stretch>
        </p:blipFill>
        <p:spPr>
          <a:xfrm>
            <a:off x="4680520" y="610332"/>
            <a:ext cx="2142303" cy="1606727"/>
          </a:xfrm>
          <a:prstGeom prst="rect">
            <a:avLst/>
          </a:prstGeom>
        </p:spPr>
      </p:pic>
      <p:pic>
        <p:nvPicPr>
          <p:cNvPr id="4" name="Picture 3"/>
          <p:cNvPicPr>
            <a:picLocks noChangeAspect="1"/>
          </p:cNvPicPr>
          <p:nvPr/>
        </p:nvPicPr>
        <p:blipFill>
          <a:blip r:embed="rId4" cstate="print"/>
          <a:stretch>
            <a:fillRect/>
          </a:stretch>
        </p:blipFill>
        <p:spPr>
          <a:xfrm>
            <a:off x="7092280" y="580063"/>
            <a:ext cx="1782263" cy="1336697"/>
          </a:xfrm>
          <a:prstGeom prst="rect">
            <a:avLst/>
          </a:prstGeom>
        </p:spPr>
      </p:pic>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8" presetClass="entr" presetSubtype="6"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strips(downRight)">
                                      <p:cBhvr>
                                        <p:cTn id="19"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rtlCol="0">
            <a:normAutofit/>
          </a:bodyPr>
          <a:lstStyle/>
          <a:p>
            <a:pPr eaLnBrk="1" fontAlgn="auto" hangingPunct="1">
              <a:spcAft>
                <a:spcPts val="0"/>
              </a:spcAft>
              <a:defRPr/>
            </a:pPr>
            <a:r>
              <a:rPr lang="en-CA" dirty="0">
                <a:solidFill>
                  <a:schemeClr val="bg1">
                    <a:lumMod val="95000"/>
                  </a:schemeClr>
                </a:solidFill>
              </a:rPr>
              <a:t>THE GOSPEL PRESENTATION</a:t>
            </a:r>
          </a:p>
        </p:txBody>
      </p:sp>
      <p:sp>
        <p:nvSpPr>
          <p:cNvPr id="3" name="Subtitle 2"/>
          <p:cNvSpPr>
            <a:spLocks noGrp="1"/>
          </p:cNvSpPr>
          <p:nvPr>
            <p:ph type="subTitle" idx="1"/>
          </p:nvPr>
        </p:nvSpPr>
        <p:spPr>
          <a:xfrm>
            <a:off x="500063" y="1071563"/>
            <a:ext cx="8286750" cy="5500687"/>
          </a:xfrm>
        </p:spPr>
        <p:txBody>
          <a:bodyPr rtlCol="0">
            <a:normAutofit/>
          </a:bodyPr>
          <a:lstStyle/>
          <a:p>
            <a:pPr eaLnBrk="1" fontAlgn="auto" hangingPunct="1">
              <a:spcAft>
                <a:spcPts val="0"/>
              </a:spcAft>
              <a:buFont typeface="Arial" pitchFamily="34" charset="0"/>
              <a:buNone/>
              <a:defRPr/>
            </a:pPr>
            <a:endParaRPr lang="en-CA" dirty="0"/>
          </a:p>
        </p:txBody>
      </p:sp>
      <p:pic>
        <p:nvPicPr>
          <p:cNvPr id="4100" name="Picture 5" descr="Z074.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4101" name="Rectangle 6"/>
          <p:cNvSpPr>
            <a:spLocks noChangeArrowheads="1"/>
          </p:cNvSpPr>
          <p:nvPr/>
        </p:nvSpPr>
        <p:spPr bwMode="auto">
          <a:xfrm>
            <a:off x="0" y="285750"/>
            <a:ext cx="9144000" cy="769441"/>
          </a:xfrm>
          <a:prstGeom prst="rect">
            <a:avLst/>
          </a:prstGeom>
          <a:noFill/>
          <a:ln w="9525">
            <a:noFill/>
            <a:miter lim="800000"/>
            <a:headEnd/>
            <a:tailEnd/>
          </a:ln>
        </p:spPr>
        <p:txBody>
          <a:bodyPr>
            <a:spAutoFit/>
          </a:bodyPr>
          <a:lstStyle/>
          <a:p>
            <a:pPr algn="ctr"/>
            <a:r>
              <a:rPr lang="da-DK" sz="4400" dirty="0">
                <a:solidFill>
                  <a:schemeClr val="bg1"/>
                </a:solidFill>
              </a:rPr>
              <a:t>EVANGELIENS PRÆSENTATION</a:t>
            </a:r>
            <a:endParaRPr lang="en-CA" sz="4400" dirty="0">
              <a:solidFill>
                <a:schemeClr val="bg1"/>
              </a:solidFill>
              <a:latin typeface="Calibri" pitchFamily="34" charset="0"/>
            </a:endParaRPr>
          </a:p>
        </p:txBody>
      </p:sp>
    </p:spTree>
  </p:cSld>
  <p:clrMapOvr>
    <a:masterClrMapping/>
  </p:clrMapOvr>
  <p:transition>
    <p:dissolv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EASTER.JPG"/>
          <p:cNvPicPr>
            <a:picLocks noChangeAspect="1"/>
          </p:cNvPicPr>
          <p:nvPr/>
        </p:nvPicPr>
        <p:blipFill>
          <a:blip r:embed="rId2" cstate="print"/>
          <a:stretch>
            <a:fillRect/>
          </a:stretch>
        </p:blipFill>
        <p:spPr>
          <a:xfrm>
            <a:off x="0" y="0"/>
            <a:ext cx="9144000" cy="6858000"/>
          </a:xfrm>
          <a:prstGeom prst="rect">
            <a:avLst/>
          </a:prstGeom>
          <a:scene3d>
            <a:camera prst="orthographicFront"/>
            <a:lightRig rig="threePt" dir="t"/>
          </a:scene3d>
          <a:sp3d extrusionH="76200" contourW="12700">
            <a:extrusionClr>
              <a:schemeClr val="accent6"/>
            </a:extrusionClr>
            <a:contourClr>
              <a:srgbClr val="FF33CC"/>
            </a:contourClr>
          </a:sp3d>
        </p:spPr>
      </p:pic>
      <p:sp>
        <p:nvSpPr>
          <p:cNvPr id="31747" name="TextBox 2"/>
          <p:cNvSpPr txBox="1">
            <a:spLocks noChangeArrowheads="1"/>
          </p:cNvSpPr>
          <p:nvPr/>
        </p:nvSpPr>
        <p:spPr bwMode="auto">
          <a:xfrm>
            <a:off x="0" y="285728"/>
            <a:ext cx="9144000" cy="6555641"/>
          </a:xfrm>
          <a:prstGeom prst="rect">
            <a:avLst/>
          </a:prstGeom>
          <a:noFill/>
          <a:ln w="9525">
            <a:noFill/>
            <a:miter lim="800000"/>
            <a:headEnd/>
            <a:tailEnd/>
          </a:ln>
        </p:spPr>
        <p:txBody>
          <a:bodyPr wrap="square">
            <a:spAutoFit/>
          </a:bodyPr>
          <a:lstStyle/>
          <a:p>
            <a:endParaRPr lang="da-DK" sz="2400" dirty="0"/>
          </a:p>
          <a:p>
            <a:r>
              <a:rPr lang="da-DK" sz="3600" dirty="0">
                <a:solidFill>
                  <a:schemeClr val="bg1"/>
                </a:solidFill>
              </a:rPr>
              <a:t>Stod denne præsentation af evangeliet klart for dig? </a:t>
            </a:r>
          </a:p>
          <a:p>
            <a:endParaRPr lang="da-DK" sz="3600" dirty="0">
              <a:solidFill>
                <a:schemeClr val="bg1"/>
              </a:solidFill>
            </a:endParaRPr>
          </a:p>
          <a:p>
            <a:r>
              <a:rPr lang="da-DK" sz="3600" dirty="0">
                <a:solidFill>
                  <a:schemeClr val="bg1"/>
                </a:solidFill>
              </a:rPr>
              <a:t>Var der noget, du ikke forstod? </a:t>
            </a:r>
          </a:p>
          <a:p>
            <a:endParaRPr lang="da-DK" sz="3600" dirty="0">
              <a:solidFill>
                <a:schemeClr val="bg1"/>
              </a:solidFill>
            </a:endParaRPr>
          </a:p>
          <a:p>
            <a:r>
              <a:rPr lang="da-DK" sz="3600" dirty="0">
                <a:solidFill>
                  <a:schemeClr val="bg1"/>
                </a:solidFill>
              </a:rPr>
              <a:t>Er du villig til altid at acceptere Jesus i dit liv i dag? </a:t>
            </a:r>
          </a:p>
          <a:p>
            <a:endParaRPr lang="da-DK" sz="3600" dirty="0">
              <a:solidFill>
                <a:schemeClr val="bg1"/>
              </a:solidFill>
            </a:endParaRPr>
          </a:p>
          <a:p>
            <a:r>
              <a:rPr lang="da-DK" sz="3600" dirty="0">
                <a:solidFill>
                  <a:schemeClr val="bg1"/>
                </a:solidFill>
              </a:rPr>
              <a:t>Er du villig til at fortsætte med at gå med ham, indtil han kommer tilbage til denne jord for at hente sit folk?</a:t>
            </a:r>
            <a:endParaRPr lang="en-CA" sz="3600" dirty="0">
              <a:solidFill>
                <a:schemeClr val="bg1"/>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1" descr="G078.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TextBox 2"/>
          <p:cNvSpPr txBox="1">
            <a:spLocks noChangeArrowheads="1"/>
          </p:cNvSpPr>
          <p:nvPr/>
        </p:nvSpPr>
        <p:spPr bwMode="auto">
          <a:xfrm>
            <a:off x="428625" y="285750"/>
            <a:ext cx="2143125" cy="1446550"/>
          </a:xfrm>
          <a:prstGeom prst="rect">
            <a:avLst/>
          </a:prstGeom>
          <a:noFill/>
          <a:ln w="9525">
            <a:noFill/>
            <a:miter lim="800000"/>
            <a:headEnd/>
            <a:tailEnd/>
          </a:ln>
        </p:spPr>
        <p:txBody>
          <a:bodyPr>
            <a:spAutoFit/>
          </a:bodyPr>
          <a:lstStyle/>
          <a:p>
            <a:r>
              <a:rPr lang="da-DK" sz="4400" dirty="0">
                <a:solidFill>
                  <a:srgbClr val="C00000"/>
                </a:solidFill>
              </a:rPr>
              <a:t>Vær Parat!</a:t>
            </a:r>
            <a:endParaRPr lang="en-CA" sz="4400" dirty="0">
              <a:solidFill>
                <a:srgbClr val="C00000"/>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2000" fill="hold"/>
                                        <p:tgtEl>
                                          <p:spTgt spid="3">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G-EASTER.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solidFill>
            <a:schemeClr val="accent5"/>
          </a:solidFill>
        </p:spPr>
        <p:txBody>
          <a:bodyPr/>
          <a:lstStyle/>
          <a:p>
            <a:pPr eaLnBrk="1" hangingPunct="1">
              <a:defRPr/>
            </a:pPr>
            <a:r>
              <a:rPr lang="da-DK" dirty="0">
                <a:solidFill>
                  <a:schemeClr val="bg1"/>
                </a:solidFill>
              </a:rPr>
              <a:t>Bibelen siger, at Gud er kærlighed:</a:t>
            </a:r>
            <a:endParaRPr lang="en-CA" dirty="0">
              <a:solidFill>
                <a:schemeClr val="bg1"/>
              </a:solidFill>
            </a:endParaRPr>
          </a:p>
        </p:txBody>
      </p:sp>
      <p:sp>
        <p:nvSpPr>
          <p:cNvPr id="3" name="TextBox 2"/>
          <p:cNvSpPr txBox="1"/>
          <p:nvPr/>
        </p:nvSpPr>
        <p:spPr>
          <a:xfrm>
            <a:off x="500063" y="1714500"/>
            <a:ext cx="7929562" cy="2123658"/>
          </a:xfrm>
          <a:prstGeom prst="rect">
            <a:avLst/>
          </a:prstGeom>
          <a:solidFill>
            <a:schemeClr val="accent3"/>
          </a:solidFill>
        </p:spPr>
        <p:txBody>
          <a:bodyPr>
            <a:spAutoFit/>
          </a:bodyPr>
          <a:lstStyle/>
          <a:p>
            <a:pPr>
              <a:defRPr/>
            </a:pPr>
            <a:r>
              <a:rPr lang="da-DK" sz="4400" dirty="0"/>
              <a:t>Den, der ikke elsker, kender ikke Gud; for Gud er kærlighed. 1Johannes 4:8</a:t>
            </a:r>
            <a:endParaRPr lang="en-CA" sz="4400" u="sng" dirty="0"/>
          </a:p>
        </p:txBody>
      </p:sp>
      <p:sp>
        <p:nvSpPr>
          <p:cNvPr id="4" name="TextBox 3"/>
          <p:cNvSpPr txBox="1"/>
          <p:nvPr/>
        </p:nvSpPr>
        <p:spPr>
          <a:xfrm>
            <a:off x="500063" y="3714750"/>
            <a:ext cx="7929562" cy="2800767"/>
          </a:xfrm>
          <a:prstGeom prst="rect">
            <a:avLst/>
          </a:prstGeom>
          <a:solidFill>
            <a:schemeClr val="accent3"/>
          </a:solidFill>
        </p:spPr>
        <p:txBody>
          <a:bodyPr>
            <a:spAutoFit/>
          </a:bodyPr>
          <a:lstStyle/>
          <a:p>
            <a:pPr>
              <a:defRPr/>
            </a:pPr>
            <a:r>
              <a:rPr lang="da-DK" sz="4400" dirty="0"/>
              <a:t>Og vi har kendt og troet på den kærlighed, som Gud har til os. Gud er kærlighed ... 1Johannes 4:16</a:t>
            </a:r>
            <a:endParaRPr lang="en-CA" sz="4400" u="sng"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 descr="S-BROWN.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TextBox 2"/>
          <p:cNvSpPr txBox="1"/>
          <p:nvPr/>
        </p:nvSpPr>
        <p:spPr>
          <a:xfrm>
            <a:off x="214313" y="500063"/>
            <a:ext cx="8929687" cy="5016758"/>
          </a:xfrm>
          <a:prstGeom prst="rect">
            <a:avLst/>
          </a:prstGeom>
          <a:noFill/>
        </p:spPr>
        <p:txBody>
          <a:bodyPr>
            <a:spAutoFit/>
          </a:bodyPr>
          <a:lstStyle/>
          <a:p>
            <a:pPr>
              <a:defRPr/>
            </a:pPr>
            <a:r>
              <a:rPr lang="da-DK" sz="4000" dirty="0">
                <a:solidFill>
                  <a:schemeClr val="bg1"/>
                </a:solidFill>
              </a:rPr>
              <a:t>For at Gud skal være en kærlighedsgud, skal han demonstrere tre hovedkarakteristika: </a:t>
            </a:r>
          </a:p>
          <a:p>
            <a:pPr>
              <a:defRPr/>
            </a:pPr>
            <a:endParaRPr lang="da-DK" sz="4000" dirty="0">
              <a:solidFill>
                <a:schemeClr val="bg1"/>
              </a:solidFill>
            </a:endParaRPr>
          </a:p>
          <a:p>
            <a:pPr>
              <a:defRPr/>
            </a:pPr>
            <a:endParaRPr lang="da-DK" sz="4000" dirty="0">
              <a:solidFill>
                <a:schemeClr val="bg1"/>
              </a:solidFill>
            </a:endParaRPr>
          </a:p>
          <a:p>
            <a:pPr>
              <a:defRPr/>
            </a:pPr>
            <a:r>
              <a:rPr lang="da-DK" sz="4000" dirty="0">
                <a:solidFill>
                  <a:schemeClr val="bg1"/>
                </a:solidFill>
              </a:rPr>
              <a:t>Fuldkommenhed </a:t>
            </a:r>
          </a:p>
          <a:p>
            <a:pPr>
              <a:defRPr/>
            </a:pPr>
            <a:r>
              <a:rPr lang="da-DK" sz="4000" dirty="0">
                <a:solidFill>
                  <a:schemeClr val="bg1"/>
                </a:solidFill>
              </a:rPr>
              <a:t>Barmhjertighed </a:t>
            </a:r>
          </a:p>
          <a:p>
            <a:pPr>
              <a:defRPr/>
            </a:pPr>
            <a:r>
              <a:rPr lang="da-DK" sz="4000" dirty="0">
                <a:solidFill>
                  <a:schemeClr val="bg1"/>
                </a:solidFill>
              </a:rPr>
              <a:t>Retfærdighed</a:t>
            </a:r>
            <a:endParaRPr lang="en-CA" sz="4000" dirty="0">
              <a:solidFill>
                <a:schemeClr val="bg1"/>
              </a:solidFill>
            </a:endParaRP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4)">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heel(4)">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heel(4)">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heel(4)">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BBERRY.JPG"/>
          <p:cNvPicPr>
            <a:picLocks noChangeAspect="1"/>
          </p:cNvPicPr>
          <p:nvPr/>
        </p:nvPicPr>
        <p:blipFill>
          <a:blip r:embed="rId2" cstate="print">
            <a:duotone>
              <a:schemeClr val="accent1">
                <a:shade val="45000"/>
                <a:satMod val="135000"/>
              </a:schemeClr>
              <a:prstClr val="white"/>
            </a:duotone>
          </a:blip>
          <a:stretch>
            <a:fillRect/>
          </a:stretch>
        </p:blipFill>
        <p:spPr>
          <a:xfrm>
            <a:off x="0" y="0"/>
            <a:ext cx="9144000" cy="6858000"/>
          </a:xfrm>
          <a:prstGeom prst="rect">
            <a:avLst/>
          </a:prstGeom>
        </p:spPr>
      </p:pic>
      <p:sp>
        <p:nvSpPr>
          <p:cNvPr id="3" name="TextBox 2"/>
          <p:cNvSpPr txBox="1"/>
          <p:nvPr/>
        </p:nvSpPr>
        <p:spPr>
          <a:xfrm>
            <a:off x="0" y="0"/>
            <a:ext cx="9144000" cy="6247864"/>
          </a:xfrm>
          <a:prstGeom prst="rect">
            <a:avLst/>
          </a:prstGeom>
          <a:noFill/>
        </p:spPr>
        <p:txBody>
          <a:bodyPr>
            <a:spAutoFit/>
          </a:bodyPr>
          <a:lstStyle/>
          <a:p>
            <a:pPr>
              <a:defRPr/>
            </a:pPr>
            <a:r>
              <a:rPr lang="da-DK" sz="4000" dirty="0"/>
              <a:t>Bibelen siger, at Gud har alle tre af disse egenskaber: </a:t>
            </a:r>
          </a:p>
          <a:p>
            <a:pPr>
              <a:defRPr/>
            </a:pPr>
            <a:endParaRPr lang="da-DK" sz="4000" dirty="0"/>
          </a:p>
          <a:p>
            <a:pPr>
              <a:defRPr/>
            </a:pPr>
            <a:endParaRPr lang="da-DK" sz="4000" dirty="0"/>
          </a:p>
          <a:p>
            <a:pPr>
              <a:defRPr/>
            </a:pPr>
            <a:r>
              <a:rPr lang="da-DK" sz="4000" dirty="0"/>
              <a:t>Fuldkommenhed: Vær derfor fuldkommen, lige som jeres Fader,i himlen er fuldkommen. </a:t>
            </a:r>
          </a:p>
          <a:p>
            <a:pPr>
              <a:defRPr/>
            </a:pPr>
            <a:r>
              <a:rPr lang="da-DK" sz="4000" dirty="0"/>
              <a:t>Mattæus. 5:48</a:t>
            </a:r>
            <a:endParaRPr lang="en-CA" sz="4000" u="sng" dirty="0">
              <a:solidFill>
                <a:schemeClr val="bg1">
                  <a:lumMod val="95000"/>
                </a:schemeClr>
              </a:solidFill>
            </a:endParaRPr>
          </a:p>
          <a:p>
            <a:pPr marL="742950" indent="-742950">
              <a:defRPr/>
            </a:pPr>
            <a:endParaRPr lang="en-CA" sz="4000" dirty="0">
              <a:solidFill>
                <a:schemeClr val="bg1">
                  <a:lumMod val="95000"/>
                </a:schemeClr>
              </a:solidFill>
            </a:endParaRPr>
          </a:p>
          <a:p>
            <a:pPr marL="742950" indent="-742950">
              <a:defRPr/>
            </a:pPr>
            <a:endParaRPr lang="en-CA" sz="4000" dirty="0">
              <a:solidFill>
                <a:schemeClr val="bg1">
                  <a:lumMod val="95000"/>
                </a:schemeClr>
              </a:solidFill>
            </a:endParaRP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checkerboard(across)">
                                      <p:cBhvr>
                                        <p:cTn id="10" dur="500"/>
                                        <p:tgtEl>
                                          <p:spTgt spid="3">
                                            <p:txEl>
                                              <p:pRg st="3" end="3"/>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checkerboard(across)">
                                      <p:cBhvr>
                                        <p:cTn id="1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BROWN.JPG"/>
          <p:cNvPicPr>
            <a:picLocks noChangeAspect="1"/>
          </p:cNvPicPr>
          <p:nvPr/>
        </p:nvPicPr>
        <p:blipFill>
          <a:blip r:embed="rId2" cstate="print">
            <a:lum contrast="40000"/>
          </a:blip>
          <a:stretch>
            <a:fillRect/>
          </a:stretch>
        </p:blipFill>
        <p:spPr>
          <a:xfrm>
            <a:off x="0" y="0"/>
            <a:ext cx="9144000" cy="6858000"/>
          </a:xfrm>
          <a:prstGeom prst="rect">
            <a:avLst/>
          </a:prstGeom>
        </p:spPr>
      </p:pic>
      <p:sp>
        <p:nvSpPr>
          <p:cNvPr id="3" name="TextBox 2"/>
          <p:cNvSpPr txBox="1"/>
          <p:nvPr/>
        </p:nvSpPr>
        <p:spPr>
          <a:xfrm>
            <a:off x="142844" y="571480"/>
            <a:ext cx="8858312" cy="5632311"/>
          </a:xfrm>
          <a:prstGeom prst="rect">
            <a:avLst/>
          </a:prstGeom>
          <a:noFill/>
        </p:spPr>
        <p:txBody>
          <a:bodyPr wrap="square" rtlCol="0">
            <a:spAutoFit/>
          </a:bodyPr>
          <a:lstStyle/>
          <a:p>
            <a:pPr marL="742950" indent="-742950">
              <a:defRPr/>
            </a:pPr>
            <a:r>
              <a:rPr lang="en-CA" sz="4000" dirty="0">
                <a:solidFill>
                  <a:srgbClr val="FFFF00"/>
                </a:solidFill>
              </a:rPr>
              <a:t>Men</a:t>
            </a:r>
            <a:r>
              <a:rPr lang="en-CA" sz="4000" dirty="0">
                <a:solidFill>
                  <a:schemeClr val="bg1"/>
                </a:solidFill>
              </a:rPr>
              <a:t> </a:t>
            </a:r>
            <a:r>
              <a:rPr lang="da-DK" sz="4000" dirty="0">
                <a:solidFill>
                  <a:srgbClr val="FFFF00"/>
                </a:solidFill>
              </a:rPr>
              <a:t>Herre, du er en barmhjertig og nådig Gud, langmodig og rig på nåde og sandhed. Ps. 86:15. </a:t>
            </a:r>
            <a:endParaRPr lang="da-DK" sz="4000" dirty="0"/>
          </a:p>
          <a:p>
            <a:pPr marL="742950" indent="-742950">
              <a:defRPr/>
            </a:pPr>
            <a:r>
              <a:rPr lang="da-DK" sz="4000" dirty="0"/>
              <a:t>     </a:t>
            </a:r>
          </a:p>
          <a:p>
            <a:pPr marL="742950" indent="-742950">
              <a:defRPr/>
            </a:pPr>
            <a:r>
              <a:rPr lang="da-DK" sz="4000" dirty="0"/>
              <a:t>     </a:t>
            </a:r>
            <a:r>
              <a:rPr lang="da-DK" sz="4000" dirty="0">
                <a:solidFill>
                  <a:schemeClr val="bg1"/>
                </a:solidFill>
              </a:rPr>
              <a:t>Salme 136: 2,3 Tak Gudernes gud, for hans miskunhed varer evindelig! Tak herrernes Herre for  hans miskundhed varer evindelig.</a:t>
            </a:r>
            <a:endParaRPr lang="en-CA" sz="4000" dirty="0">
              <a:solidFill>
                <a:schemeClr val="bg1"/>
              </a:solidFill>
            </a:endParaRPr>
          </a:p>
          <a:p>
            <a:endParaRPr lang="en-CA" sz="4000" dirty="0">
              <a:solidFill>
                <a:schemeClr val="bg1"/>
              </a:solidFill>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par>
                                <p:cTn id="8" presetID="18" presetClass="entr" presetSubtype="12"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strips(downLeft)">
                                      <p:cBhvr>
                                        <p:cTn id="10" dur="500"/>
                                        <p:tgtEl>
                                          <p:spTgt spid="3">
                                            <p:txEl>
                                              <p:pRg st="1" end="1"/>
                                            </p:txEl>
                                          </p:spTgt>
                                        </p:tgtEl>
                                      </p:cBhvr>
                                    </p:animEffect>
                                  </p:childTnLst>
                                </p:cTn>
                              </p:par>
                              <p:par>
                                <p:cTn id="11" presetID="18" presetClass="entr" presetSubtype="12"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strips(downLeft)">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12568</TotalTime>
  <Words>2401</Words>
  <Application>Microsoft Office PowerPoint</Application>
  <PresentationFormat>On-screen Show (4:3)</PresentationFormat>
  <Paragraphs>159</Paragraphs>
  <Slides>51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51</vt:i4>
      </vt:variant>
    </vt:vector>
  </HeadingPairs>
  <TitlesOfParts>
    <vt:vector size="54" baseType="lpstr">
      <vt:lpstr>Arial</vt:lpstr>
      <vt:lpstr>Calibri</vt:lpstr>
      <vt:lpstr>Office Theme</vt:lpstr>
      <vt:lpstr>THE GOSPEL PRESENTATION</vt:lpstr>
      <vt:lpstr>PowerPoint Presentation</vt:lpstr>
      <vt:lpstr> </vt:lpstr>
      <vt:lpstr>PowerPoint Presentation</vt:lpstr>
      <vt:lpstr>THE GOSPEL PRESENTATION</vt:lpstr>
      <vt:lpstr>Bibelen siger, at Gud er kærlighed: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Deftones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GOSPEL PRESENTATION</dc:title>
  <dc:creator>RonH</dc:creator>
  <cp:lastModifiedBy>Ron Henderson</cp:lastModifiedBy>
  <cp:revision>322</cp:revision>
  <dcterms:created xsi:type="dcterms:W3CDTF">2007-04-27T01:17:17Z</dcterms:created>
  <dcterms:modified xsi:type="dcterms:W3CDTF">2021-02-10T17:51:24Z</dcterms:modified>
</cp:coreProperties>
</file>