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9" r:id="rId2"/>
    <p:sldId id="257" r:id="rId3"/>
    <p:sldId id="258" r:id="rId4"/>
    <p:sldId id="286" r:id="rId5"/>
    <p:sldId id="256" r:id="rId6"/>
    <p:sldId id="259" r:id="rId7"/>
    <p:sldId id="260" r:id="rId8"/>
    <p:sldId id="261" r:id="rId9"/>
    <p:sldId id="287" r:id="rId10"/>
    <p:sldId id="262" r:id="rId11"/>
    <p:sldId id="263" r:id="rId12"/>
    <p:sldId id="264" r:id="rId13"/>
    <p:sldId id="265" r:id="rId14"/>
    <p:sldId id="288" r:id="rId15"/>
    <p:sldId id="289" r:id="rId16"/>
    <p:sldId id="266" r:id="rId17"/>
    <p:sldId id="267" r:id="rId18"/>
    <p:sldId id="268" r:id="rId19"/>
    <p:sldId id="290" r:id="rId20"/>
    <p:sldId id="291" r:id="rId21"/>
    <p:sldId id="292" r:id="rId22"/>
    <p:sldId id="293" r:id="rId23"/>
    <p:sldId id="294" r:id="rId24"/>
    <p:sldId id="269" r:id="rId25"/>
    <p:sldId id="295" r:id="rId26"/>
    <p:sldId id="270" r:id="rId27"/>
    <p:sldId id="304" r:id="rId28"/>
    <p:sldId id="308" r:id="rId29"/>
    <p:sldId id="307" r:id="rId30"/>
    <p:sldId id="306" r:id="rId31"/>
    <p:sldId id="271" r:id="rId32"/>
    <p:sldId id="296" r:id="rId33"/>
    <p:sldId id="297" r:id="rId34"/>
    <p:sldId id="272" r:id="rId35"/>
    <p:sldId id="274" r:id="rId36"/>
    <p:sldId id="298" r:id="rId37"/>
    <p:sldId id="275" r:id="rId38"/>
    <p:sldId id="276" r:id="rId39"/>
    <p:sldId id="302" r:id="rId40"/>
    <p:sldId id="277" r:id="rId41"/>
    <p:sldId id="278" r:id="rId42"/>
    <p:sldId id="279" r:id="rId43"/>
    <p:sldId id="280" r:id="rId44"/>
    <p:sldId id="299" r:id="rId45"/>
    <p:sldId id="300" r:id="rId46"/>
    <p:sldId id="301" r:id="rId47"/>
    <p:sldId id="281" r:id="rId48"/>
    <p:sldId id="282" r:id="rId49"/>
    <p:sldId id="283" r:id="rId50"/>
    <p:sldId id="284" r:id="rId51"/>
    <p:sldId id="285" r:id="rId52"/>
  </p:sldIdLst>
  <p:sldSz cx="9144000" cy="6858000" type="screen4x3"/>
  <p:notesSz cx="6858000" cy="9144000"/>
  <p:photoAlbum/>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4612" autoAdjust="0"/>
  </p:normalViewPr>
  <p:slideViewPr>
    <p:cSldViewPr>
      <p:cViewPr varScale="1">
        <p:scale>
          <a:sx n="74" d="100"/>
          <a:sy n="74" d="100"/>
        </p:scale>
        <p:origin x="54"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E57522-0CA5-4D79-B695-3AC142F4A6A4}" type="datetimeFigureOut">
              <a:rPr lang="en-US"/>
              <a:pPr>
                <a:defRPr/>
              </a:pPr>
              <a:t>2/12/2021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3ACE86-9F6E-4A5E-8FBF-C7D462B32A51}" type="slidenum">
              <a:rPr lang="en-CA"/>
              <a:pPr>
                <a:defRPr/>
              </a:pPr>
              <a:t>‹#›</a:t>
            </a:fld>
            <a:endParaRPr lang="en-CA"/>
          </a:p>
        </p:txBody>
      </p:sp>
    </p:spTree>
    <p:extLst>
      <p:ext uri="{BB962C8B-B14F-4D97-AF65-F5344CB8AC3E}">
        <p14:creationId xmlns:p14="http://schemas.microsoft.com/office/powerpoint/2010/main" val="3008207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EEC0BB57-FE65-468A-A389-0582727DFFFD}" type="datetimeFigureOut">
              <a:rPr lang="en-US"/>
              <a:pPr>
                <a:defRPr/>
              </a:pPr>
              <a:t>2/12/2021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75DCFDB-65AE-447F-B07E-069B08F1BFBC}"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383B3AD6-384A-4BF0-AB89-5B62ABBA26DF}" type="datetimeFigureOut">
              <a:rPr lang="en-US"/>
              <a:pPr>
                <a:defRPr/>
              </a:pPr>
              <a:t>2/12/2021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034D4C1-981A-412D-BEA2-578735A48F1C}"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219AB81A-6EDE-46D5-A9F6-382C38A5D7BF}" type="datetimeFigureOut">
              <a:rPr lang="en-US"/>
              <a:pPr>
                <a:defRPr/>
              </a:pPr>
              <a:t>2/12/2021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7BF9DE9-5F6C-4B66-AD10-78F000598CDF}"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E2FBB2B1-7841-4154-AF16-89C4FB3A3055}" type="datetimeFigureOut">
              <a:rPr lang="en-US"/>
              <a:pPr>
                <a:defRPr/>
              </a:pPr>
              <a:t>2/12/2021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E9A10B0-41CD-410C-A885-2FE445B6FDB1}"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5CE490-90BC-413B-A8F7-7202ACD85E2E}" type="datetimeFigureOut">
              <a:rPr lang="en-US"/>
              <a:pPr>
                <a:defRPr/>
              </a:pPr>
              <a:t>2/12/2021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F58ED31-F997-4770-8363-2BA907BB96CE}"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2CF48734-EE55-49BD-9C2D-011948E02D92}" type="datetimeFigureOut">
              <a:rPr lang="en-US"/>
              <a:pPr>
                <a:defRPr/>
              </a:pPr>
              <a:t>2/12/2021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84F8789-E26C-4865-B8F2-699F8881D745}"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E9E58708-1094-4C9F-83AC-F26AC8137888}" type="datetimeFigureOut">
              <a:rPr lang="en-US"/>
              <a:pPr>
                <a:defRPr/>
              </a:pPr>
              <a:t>2/12/2021</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91CFF28-4F18-46AB-A44B-1A2558C6D23F}"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4392E7C8-7E64-44FC-82F9-B9DA4009CDEE}" type="datetimeFigureOut">
              <a:rPr lang="en-US"/>
              <a:pPr>
                <a:defRPr/>
              </a:pPr>
              <a:t>2/12/2021</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D38024F1-5D14-45CA-ABDB-EC2EBEDA3156}"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81A417-D2CA-4C12-9FD5-AEEFB9DBF3EC}" type="datetimeFigureOut">
              <a:rPr lang="en-US"/>
              <a:pPr>
                <a:defRPr/>
              </a:pPr>
              <a:t>2/12/2021</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80D66244-8BC9-4D2C-9947-8B4C85ABEC76}"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63D214-BE5D-4F24-ACE2-F16532B09878}" type="datetimeFigureOut">
              <a:rPr lang="en-US"/>
              <a:pPr>
                <a:defRPr/>
              </a:pPr>
              <a:t>2/12/2021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209FAEB-6091-4D52-8EBD-8088CCCAF358}"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C2950A-0055-413E-A36E-0D7300D85231}" type="datetimeFigureOut">
              <a:rPr lang="en-US"/>
              <a:pPr>
                <a:defRPr/>
              </a:pPr>
              <a:t>2/12/2021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F4BF848-2461-409B-A686-EE3CB9509A9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F4D03F2-7086-4785-AEF0-B2D6703FBB26}" type="datetimeFigureOut">
              <a:rPr lang="en-US"/>
              <a:pPr>
                <a:defRPr/>
              </a:pPr>
              <a:t>2/12/2021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DA4246-EC00-426D-B59C-0F5EB014F838}"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biblia.com/books/kjv/Heb2.11-14"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CA" dirty="0">
                <a:solidFill>
                  <a:schemeClr val="bg1">
                    <a:lumMod val="95000"/>
                  </a:schemeClr>
                </a:solidFill>
              </a:rPr>
              <a:t>THE GOSPEL PRESENTATION</a:t>
            </a:r>
          </a:p>
        </p:txBody>
      </p:sp>
      <p:sp>
        <p:nvSpPr>
          <p:cNvPr id="3" name="Subtitle 2"/>
          <p:cNvSpPr>
            <a:spLocks noGrp="1"/>
          </p:cNvSpPr>
          <p:nvPr>
            <p:ph type="subTitle" idx="1"/>
          </p:nvPr>
        </p:nvSpPr>
        <p:spPr>
          <a:xfrm>
            <a:off x="500063" y="1071563"/>
            <a:ext cx="8286750" cy="5500687"/>
          </a:xfrm>
        </p:spPr>
        <p:txBody>
          <a:bodyPr rtlCol="0">
            <a:normAutofit/>
          </a:bodyPr>
          <a:lstStyle/>
          <a:p>
            <a:pPr eaLnBrk="1" fontAlgn="auto" hangingPunct="1">
              <a:spcAft>
                <a:spcPts val="0"/>
              </a:spcAft>
              <a:buFont typeface="Arial" pitchFamily="34" charset="0"/>
              <a:buNone/>
              <a:defRPr/>
            </a:pPr>
            <a:endParaRPr lang="en-CA" dirty="0"/>
          </a:p>
        </p:txBody>
      </p:sp>
      <p:pic>
        <p:nvPicPr>
          <p:cNvPr id="4100" name="Picture 5" descr="Z07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01" name="Rectangle 6"/>
          <p:cNvSpPr>
            <a:spLocks noChangeArrowheads="1"/>
          </p:cNvSpPr>
          <p:nvPr/>
        </p:nvSpPr>
        <p:spPr bwMode="auto">
          <a:xfrm>
            <a:off x="0" y="285750"/>
            <a:ext cx="9144000" cy="769938"/>
          </a:xfrm>
          <a:prstGeom prst="rect">
            <a:avLst/>
          </a:prstGeom>
          <a:noFill/>
          <a:ln w="9525">
            <a:noFill/>
            <a:miter lim="800000"/>
            <a:headEnd/>
            <a:tailEnd/>
          </a:ln>
        </p:spPr>
        <p:txBody>
          <a:bodyPr>
            <a:spAutoFit/>
          </a:bodyPr>
          <a:lstStyle/>
          <a:p>
            <a:pPr algn="ctr"/>
            <a:r>
              <a:rPr lang="en-CA" sz="4400">
                <a:solidFill>
                  <a:schemeClr val="bg1"/>
                </a:solidFill>
                <a:latin typeface="Calibri" pitchFamily="34" charset="0"/>
              </a:rPr>
              <a:t>THE GOSPEL PRESENTATION</a:t>
            </a:r>
          </a:p>
        </p:txBody>
      </p:sp>
    </p:spTree>
    <p:extLst>
      <p:ext uri="{BB962C8B-B14F-4D97-AF65-F5344CB8AC3E}">
        <p14:creationId xmlns:p14="http://schemas.microsoft.com/office/powerpoint/2010/main" val="1663969094"/>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G-TSK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extBox 2"/>
          <p:cNvSpPr txBox="1">
            <a:spLocks noChangeArrowheads="1"/>
          </p:cNvSpPr>
          <p:nvPr/>
        </p:nvSpPr>
        <p:spPr bwMode="auto">
          <a:xfrm>
            <a:off x="428625" y="714375"/>
            <a:ext cx="184150" cy="369888"/>
          </a:xfrm>
          <a:prstGeom prst="rect">
            <a:avLst/>
          </a:prstGeom>
          <a:noFill/>
          <a:ln w="9525">
            <a:noFill/>
            <a:miter lim="800000"/>
            <a:headEnd/>
            <a:tailEnd/>
          </a:ln>
        </p:spPr>
        <p:txBody>
          <a:bodyPr wrap="none">
            <a:spAutoFit/>
          </a:bodyPr>
          <a:lstStyle/>
          <a:p>
            <a:endParaRPr lang="en-CA"/>
          </a:p>
        </p:txBody>
      </p:sp>
      <p:sp>
        <p:nvSpPr>
          <p:cNvPr id="4" name="TextBox 3"/>
          <p:cNvSpPr txBox="1"/>
          <p:nvPr/>
        </p:nvSpPr>
        <p:spPr>
          <a:xfrm>
            <a:off x="285750" y="500063"/>
            <a:ext cx="8939213" cy="2554287"/>
          </a:xfrm>
          <a:prstGeom prst="rect">
            <a:avLst/>
          </a:prstGeom>
          <a:noFill/>
        </p:spPr>
        <p:txBody>
          <a:bodyPr wrap="none">
            <a:spAutoFit/>
          </a:bodyPr>
          <a:lstStyle/>
          <a:p>
            <a:pPr marL="342900" indent="-342900">
              <a:buFontTx/>
              <a:buAutoNum type="arabicPeriod" startAt="3"/>
              <a:defRPr/>
            </a:pPr>
            <a:r>
              <a:rPr lang="en-CA" sz="4000" u="sng" dirty="0">
                <a:solidFill>
                  <a:schemeClr val="bg1">
                    <a:lumMod val="95000"/>
                  </a:schemeClr>
                </a:solidFill>
              </a:rPr>
              <a:t> Justice</a:t>
            </a:r>
            <a:r>
              <a:rPr lang="en-CA" sz="4000" dirty="0">
                <a:solidFill>
                  <a:schemeClr val="bg1">
                    <a:lumMod val="95000"/>
                  </a:schemeClr>
                </a:solidFill>
              </a:rPr>
              <a:t>:  He is the Rock, his work is </a:t>
            </a:r>
          </a:p>
          <a:p>
            <a:pPr marL="342900" indent="-342900">
              <a:defRPr/>
            </a:pPr>
            <a:r>
              <a:rPr lang="en-CA" sz="4000" dirty="0">
                <a:solidFill>
                  <a:schemeClr val="bg1">
                    <a:lumMod val="95000"/>
                  </a:schemeClr>
                </a:solidFill>
              </a:rPr>
              <a:t>perfect: for all his ways are judgment:</a:t>
            </a:r>
          </a:p>
          <a:p>
            <a:pPr marL="342900" indent="-342900">
              <a:defRPr/>
            </a:pPr>
            <a:r>
              <a:rPr lang="en-CA" sz="4000" dirty="0">
                <a:solidFill>
                  <a:schemeClr val="bg1">
                    <a:lumMod val="95000"/>
                  </a:schemeClr>
                </a:solidFill>
              </a:rPr>
              <a:t>a God of truth and without iniquity,</a:t>
            </a:r>
          </a:p>
          <a:p>
            <a:pPr marL="342900" indent="-342900">
              <a:defRPr/>
            </a:pPr>
            <a:r>
              <a:rPr lang="en-CA" sz="4000" dirty="0">
                <a:solidFill>
                  <a:schemeClr val="bg1">
                    <a:lumMod val="95000"/>
                  </a:schemeClr>
                </a:solidFill>
              </a:rPr>
              <a:t>just and right is he.  </a:t>
            </a:r>
            <a:r>
              <a:rPr lang="en-CA" sz="4000" u="sng" dirty="0">
                <a:solidFill>
                  <a:schemeClr val="bg1">
                    <a:lumMod val="95000"/>
                  </a:schemeClr>
                </a:solidFill>
              </a:rPr>
              <a:t>Deut. 32:4</a:t>
            </a:r>
          </a:p>
        </p:txBody>
      </p:sp>
      <p:sp>
        <p:nvSpPr>
          <p:cNvPr id="5" name="TextBox 4"/>
          <p:cNvSpPr txBox="1"/>
          <p:nvPr/>
        </p:nvSpPr>
        <p:spPr>
          <a:xfrm>
            <a:off x="214313" y="3429000"/>
            <a:ext cx="8742362" cy="1323975"/>
          </a:xfrm>
          <a:prstGeom prst="rect">
            <a:avLst/>
          </a:prstGeom>
          <a:noFill/>
        </p:spPr>
        <p:txBody>
          <a:bodyPr>
            <a:spAutoFit/>
          </a:bodyPr>
          <a:lstStyle/>
          <a:p>
            <a:pPr>
              <a:defRPr/>
            </a:pPr>
            <a:r>
              <a:rPr lang="en-CA" sz="4000" dirty="0">
                <a:solidFill>
                  <a:schemeClr val="bg1">
                    <a:lumMod val="95000"/>
                  </a:schemeClr>
                </a:solidFill>
              </a:rPr>
              <a:t>And there is no God else beside me;</a:t>
            </a:r>
          </a:p>
          <a:p>
            <a:pPr>
              <a:defRPr/>
            </a:pPr>
            <a:r>
              <a:rPr lang="en-CA" sz="4000" dirty="0">
                <a:solidFill>
                  <a:schemeClr val="bg1">
                    <a:lumMod val="95000"/>
                  </a:schemeClr>
                </a:solidFill>
              </a:rPr>
              <a:t>a just God and a Saviour… </a:t>
            </a:r>
            <a:r>
              <a:rPr lang="en-CA" sz="4000" u="sng" dirty="0">
                <a:solidFill>
                  <a:schemeClr val="bg1">
                    <a:lumMod val="95000"/>
                  </a:schemeClr>
                </a:solidFill>
              </a:rPr>
              <a:t>Isa. 45:12</a:t>
            </a:r>
          </a:p>
        </p:txBody>
      </p:sp>
      <p:sp>
        <p:nvSpPr>
          <p:cNvPr id="6" name="TextBox 5"/>
          <p:cNvSpPr txBox="1">
            <a:spLocks noChangeArrowheads="1"/>
          </p:cNvSpPr>
          <p:nvPr/>
        </p:nvSpPr>
        <p:spPr bwMode="auto">
          <a:xfrm>
            <a:off x="0" y="5072063"/>
            <a:ext cx="9144000" cy="1754187"/>
          </a:xfrm>
          <a:prstGeom prst="rect">
            <a:avLst/>
          </a:prstGeom>
          <a:noFill/>
          <a:ln w="9525">
            <a:noFill/>
            <a:miter lim="800000"/>
            <a:headEnd/>
            <a:tailEnd/>
          </a:ln>
        </p:spPr>
        <p:txBody>
          <a:bodyPr>
            <a:spAutoFit/>
          </a:bodyPr>
          <a:lstStyle/>
          <a:p>
            <a:r>
              <a:rPr lang="en-CA" sz="3600"/>
              <a:t>We see then, that God is a loving God who is Perfect, Merciful, and a God of Justice…</a:t>
            </a:r>
          </a:p>
          <a:p>
            <a:pPr algn="ctr"/>
            <a:r>
              <a:rPr lang="en-CA" sz="3600">
                <a:solidFill>
                  <a:srgbClr val="FF0000"/>
                </a:solidFill>
              </a:rPr>
              <a:t>           Here’s a question?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ROWN.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sp>
        <p:nvSpPr>
          <p:cNvPr id="3" name="TextBox 2"/>
          <p:cNvSpPr txBox="1">
            <a:spLocks noChangeArrowheads="1"/>
          </p:cNvSpPr>
          <p:nvPr/>
        </p:nvSpPr>
        <p:spPr bwMode="auto">
          <a:xfrm>
            <a:off x="0" y="428625"/>
            <a:ext cx="9144000" cy="5078413"/>
          </a:xfrm>
          <a:prstGeom prst="rect">
            <a:avLst/>
          </a:prstGeom>
          <a:noFill/>
          <a:ln w="9525">
            <a:noFill/>
            <a:miter lim="800000"/>
            <a:headEnd/>
            <a:tailEnd/>
          </a:ln>
        </p:spPr>
        <p:txBody>
          <a:bodyPr>
            <a:spAutoFit/>
          </a:bodyPr>
          <a:lstStyle/>
          <a:p>
            <a:r>
              <a:rPr lang="en-CA" sz="3600">
                <a:solidFill>
                  <a:schemeClr val="bg1"/>
                </a:solidFill>
              </a:rPr>
              <a:t>Under what circumstances can this loving God Demonstrate mercy and justice?</a:t>
            </a:r>
          </a:p>
          <a:p>
            <a:endParaRPr lang="en-CA" sz="3600">
              <a:solidFill>
                <a:schemeClr val="bg1"/>
              </a:solidFill>
            </a:endParaRPr>
          </a:p>
          <a:p>
            <a:r>
              <a:rPr lang="en-CA" sz="3600">
                <a:solidFill>
                  <a:schemeClr val="bg1"/>
                </a:solidFill>
              </a:rPr>
              <a:t>Is it not in the area of sin and rebellion </a:t>
            </a:r>
          </a:p>
          <a:p>
            <a:r>
              <a:rPr lang="en-CA" sz="3600">
                <a:solidFill>
                  <a:schemeClr val="bg1"/>
                </a:solidFill>
              </a:rPr>
              <a:t>against  Him?</a:t>
            </a:r>
          </a:p>
          <a:p>
            <a:endParaRPr lang="en-CA" sz="3600">
              <a:solidFill>
                <a:schemeClr val="bg1"/>
              </a:solidFill>
            </a:endParaRPr>
          </a:p>
          <a:p>
            <a:r>
              <a:rPr lang="en-CA" sz="3600">
                <a:solidFill>
                  <a:schemeClr val="bg1"/>
                </a:solidFill>
              </a:rPr>
              <a:t>What really are sin and rebellion then?</a:t>
            </a:r>
          </a:p>
          <a:p>
            <a:endParaRPr lang="en-CA" sz="3600">
              <a:solidFill>
                <a:schemeClr val="bg1"/>
              </a:solidFill>
            </a:endParaRPr>
          </a:p>
          <a:p>
            <a:r>
              <a:rPr lang="en-CA" sz="3600">
                <a:solidFill>
                  <a:schemeClr val="bg1"/>
                </a:solidFill>
              </a:rPr>
              <a:t>Here is what the Bible says about sin:</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1000"/>
                                        <p:tgtEl>
                                          <p:spTgt spid="3">
                                            <p:txEl>
                                              <p:pRg st="2" end="2"/>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vertical)">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trips(downRight)">
                                      <p:cBhvr>
                                        <p:cTn id="15" dur="1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wipe(right)">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S-BROWN.JPG"/>
          <p:cNvPicPr>
            <a:picLocks noChangeAspect="1"/>
          </p:cNvPicPr>
          <p:nvPr/>
        </p:nvPicPr>
        <p:blipFill>
          <a:blip r:embed="rId2" cstate="print">
            <a:lum contrast="30000"/>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41275" y="214313"/>
            <a:ext cx="9102725" cy="5386387"/>
          </a:xfrm>
          <a:prstGeom prst="rect">
            <a:avLst/>
          </a:prstGeom>
          <a:noFill/>
          <a:ln w="9525">
            <a:noFill/>
            <a:miter lim="800000"/>
            <a:headEnd/>
            <a:tailEnd/>
          </a:ln>
        </p:spPr>
        <p:txBody>
          <a:bodyPr>
            <a:spAutoFit/>
          </a:bodyPr>
          <a:lstStyle/>
          <a:p>
            <a:r>
              <a:rPr lang="en-CA" sz="4000">
                <a:solidFill>
                  <a:schemeClr val="bg1"/>
                </a:solidFill>
              </a:rPr>
              <a:t>Whosoever commits sin transgresses </a:t>
            </a:r>
          </a:p>
          <a:p>
            <a:r>
              <a:rPr lang="en-CA" sz="4000">
                <a:solidFill>
                  <a:schemeClr val="bg1"/>
                </a:solidFill>
              </a:rPr>
              <a:t>also the law: for sin is the transgression </a:t>
            </a:r>
          </a:p>
          <a:p>
            <a:r>
              <a:rPr lang="en-CA" sz="4000">
                <a:solidFill>
                  <a:schemeClr val="bg1"/>
                </a:solidFill>
              </a:rPr>
              <a:t>of the law.  </a:t>
            </a:r>
            <a:r>
              <a:rPr lang="en-CA" sz="4000" u="sng">
                <a:solidFill>
                  <a:schemeClr val="bg1"/>
                </a:solidFill>
              </a:rPr>
              <a:t>1John 3:4</a:t>
            </a:r>
          </a:p>
          <a:p>
            <a:endParaRPr lang="en-CA" sz="3600">
              <a:solidFill>
                <a:schemeClr val="bg1"/>
              </a:solidFill>
            </a:endParaRPr>
          </a:p>
          <a:p>
            <a:r>
              <a:rPr lang="en-CA" sz="4000">
                <a:solidFill>
                  <a:schemeClr val="bg1"/>
                </a:solidFill>
              </a:rPr>
              <a:t>The word </a:t>
            </a:r>
            <a:r>
              <a:rPr lang="en-CA" sz="4000" i="1">
                <a:solidFill>
                  <a:schemeClr val="bg1"/>
                </a:solidFill>
              </a:rPr>
              <a:t>transgression</a:t>
            </a:r>
            <a:r>
              <a:rPr lang="en-CA" sz="4000">
                <a:solidFill>
                  <a:schemeClr val="bg1"/>
                </a:solidFill>
              </a:rPr>
              <a:t> means </a:t>
            </a:r>
            <a:r>
              <a:rPr lang="en-CA" sz="4000" u="sng">
                <a:solidFill>
                  <a:schemeClr val="bg1"/>
                </a:solidFill>
              </a:rPr>
              <a:t>lawlessness</a:t>
            </a:r>
            <a:r>
              <a:rPr lang="en-CA" sz="4000">
                <a:solidFill>
                  <a:schemeClr val="bg1"/>
                </a:solidFill>
              </a:rPr>
              <a:t> or </a:t>
            </a:r>
            <a:r>
              <a:rPr lang="en-CA" sz="4000" u="sng">
                <a:solidFill>
                  <a:schemeClr val="bg1"/>
                </a:solidFill>
              </a:rPr>
              <a:t>rebellion</a:t>
            </a:r>
            <a:r>
              <a:rPr lang="en-CA" sz="4000">
                <a:solidFill>
                  <a:schemeClr val="bg1"/>
                </a:solidFill>
              </a:rPr>
              <a:t>.</a:t>
            </a:r>
          </a:p>
          <a:p>
            <a:endParaRPr lang="en-CA" sz="3600">
              <a:solidFill>
                <a:schemeClr val="bg1"/>
              </a:solidFill>
            </a:endParaRPr>
          </a:p>
          <a:p>
            <a:r>
              <a:rPr lang="en-CA" sz="3600"/>
              <a:t>So sin is actually rebellion against God and</a:t>
            </a:r>
          </a:p>
          <a:p>
            <a:r>
              <a:rPr lang="en-CA" sz="3600"/>
              <a:t>his law… </a:t>
            </a:r>
            <a:r>
              <a:rPr lang="en-CA" sz="3600">
                <a:solidFill>
                  <a:srgbClr val="0070C0"/>
                </a:solidFill>
              </a:rPr>
              <a:t>And</a:t>
            </a:r>
            <a:r>
              <a:rPr lang="en-CA" sz="3600"/>
              <a:t> </a:t>
            </a:r>
            <a:r>
              <a:rPr lang="en-CA" sz="3600">
                <a:solidFill>
                  <a:srgbClr val="0070C0"/>
                </a:solidFill>
              </a:rPr>
              <a:t>God is the source of all life…</a:t>
            </a:r>
          </a:p>
        </p:txBody>
      </p:sp>
      <p:sp>
        <p:nvSpPr>
          <p:cNvPr id="4" name="TextBox 3"/>
          <p:cNvSpPr txBox="1">
            <a:spLocks noChangeArrowheads="1"/>
          </p:cNvSpPr>
          <p:nvPr/>
        </p:nvSpPr>
        <p:spPr bwMode="auto">
          <a:xfrm>
            <a:off x="0" y="5643563"/>
            <a:ext cx="9144000" cy="1077912"/>
          </a:xfrm>
          <a:prstGeom prst="rect">
            <a:avLst/>
          </a:prstGeom>
          <a:noFill/>
          <a:ln w="9525">
            <a:noFill/>
            <a:miter lim="800000"/>
            <a:headEnd/>
            <a:tailEnd/>
          </a:ln>
        </p:spPr>
        <p:txBody>
          <a:bodyPr>
            <a:spAutoFit/>
          </a:bodyPr>
          <a:lstStyle/>
          <a:p>
            <a:r>
              <a:rPr lang="en-CA" sz="3200">
                <a:solidFill>
                  <a:srgbClr val="002060"/>
                </a:solidFill>
              </a:rPr>
              <a:t>What does God say are the consequences of sinning or rebellion against Him and His law?</a:t>
            </a:r>
            <a:endParaRPr lang="en-CA" sz="2800">
              <a:solidFill>
                <a:srgbClr val="00206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6" end="6"/>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 calcmode="lin" valueType="num">
                                      <p:cBhvr>
                                        <p:cTn id="18"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S-BROWN.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11267" name="TextBox 3"/>
          <p:cNvSpPr txBox="1">
            <a:spLocks noChangeArrowheads="1"/>
          </p:cNvSpPr>
          <p:nvPr/>
        </p:nvSpPr>
        <p:spPr bwMode="auto">
          <a:xfrm>
            <a:off x="0" y="357188"/>
            <a:ext cx="9144000" cy="1323975"/>
          </a:xfrm>
          <a:prstGeom prst="rect">
            <a:avLst/>
          </a:prstGeom>
          <a:noFill/>
          <a:ln w="9525">
            <a:noFill/>
            <a:miter lim="800000"/>
            <a:headEnd/>
            <a:tailEnd/>
          </a:ln>
        </p:spPr>
        <p:txBody>
          <a:bodyPr>
            <a:spAutoFit/>
          </a:bodyPr>
          <a:lstStyle/>
          <a:p>
            <a:r>
              <a:rPr lang="en-CA" sz="4000">
                <a:solidFill>
                  <a:schemeClr val="bg1"/>
                </a:solidFill>
              </a:rPr>
              <a:t>For the wages of sin is death...</a:t>
            </a:r>
          </a:p>
          <a:p>
            <a:r>
              <a:rPr lang="en-CA" sz="4000" u="sng">
                <a:solidFill>
                  <a:schemeClr val="bg1"/>
                </a:solidFill>
              </a:rPr>
              <a:t>Rom. 6:23</a:t>
            </a:r>
          </a:p>
        </p:txBody>
      </p:sp>
      <p:sp>
        <p:nvSpPr>
          <p:cNvPr id="5" name="TextBox 4"/>
          <p:cNvSpPr txBox="1">
            <a:spLocks noChangeArrowheads="1"/>
          </p:cNvSpPr>
          <p:nvPr/>
        </p:nvSpPr>
        <p:spPr bwMode="auto">
          <a:xfrm>
            <a:off x="0" y="2214563"/>
            <a:ext cx="9144000" cy="2554287"/>
          </a:xfrm>
          <a:prstGeom prst="rect">
            <a:avLst/>
          </a:prstGeom>
          <a:noFill/>
          <a:ln w="9525">
            <a:noFill/>
            <a:miter lim="800000"/>
            <a:headEnd/>
            <a:tailEnd/>
          </a:ln>
        </p:spPr>
        <p:txBody>
          <a:bodyPr>
            <a:spAutoFit/>
          </a:bodyPr>
          <a:lstStyle/>
          <a:p>
            <a:r>
              <a:rPr lang="en-CA" sz="4000">
                <a:solidFill>
                  <a:schemeClr val="bg1"/>
                </a:solidFill>
              </a:rPr>
              <a:t>Wherefore, as by one man sin entered </a:t>
            </a:r>
          </a:p>
          <a:p>
            <a:r>
              <a:rPr lang="en-CA" sz="4000">
                <a:solidFill>
                  <a:schemeClr val="bg1"/>
                </a:solidFill>
              </a:rPr>
              <a:t>into the world, and death by sin; and so death passed upon all men, for that all have sinned… </a:t>
            </a:r>
            <a:r>
              <a:rPr lang="en-CA" sz="4000" u="sng">
                <a:solidFill>
                  <a:schemeClr val="bg1"/>
                </a:solidFill>
              </a:rPr>
              <a:t>Rom. 5:12</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BERRY.JPG"/>
          <p:cNvPicPr>
            <a:picLocks noChangeAspect="1"/>
          </p:cNvPicPr>
          <p:nvPr/>
        </p:nvPicPr>
        <p:blipFill>
          <a:blip r:embed="rId2" cstate="print">
            <a:lum contrast="-30000"/>
          </a:blip>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357158" y="571480"/>
            <a:ext cx="8501122" cy="5016758"/>
          </a:xfrm>
          <a:prstGeom prst="rect">
            <a:avLst/>
          </a:prstGeom>
          <a:noFill/>
        </p:spPr>
        <p:txBody>
          <a:bodyPr wrap="square" rtlCol="0">
            <a:spAutoFit/>
          </a:bodyPr>
          <a:lstStyle/>
          <a:p>
            <a:r>
              <a:rPr lang="en-CA" sz="4000" dirty="0">
                <a:solidFill>
                  <a:schemeClr val="bg1"/>
                </a:solidFill>
              </a:rPr>
              <a:t>We see, then, that humans have sinned, rebelled, against God’s law; and consequently they are deserving of death, for rebellion against God, the life-giver, can only bring death.  Sin, then, is a transaction which if a man does, irrevocably leads to death;</a:t>
            </a: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BERRY.JPG"/>
          <p:cNvPicPr>
            <a:picLocks noChangeAspect="1"/>
          </p:cNvPicPr>
          <p:nvPr/>
        </p:nvPicPr>
        <p:blipFill>
          <a:blip r:embed="rId2" cstate="print">
            <a:lum contrast="-40000"/>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357158" y="642918"/>
            <a:ext cx="8501122" cy="5016758"/>
          </a:xfrm>
          <a:prstGeom prst="rect">
            <a:avLst/>
          </a:prstGeom>
          <a:noFill/>
        </p:spPr>
        <p:txBody>
          <a:bodyPr wrap="square" rtlCol="0">
            <a:spAutoFit/>
          </a:bodyPr>
          <a:lstStyle/>
          <a:p>
            <a:r>
              <a:rPr lang="en-CA" sz="4000" dirty="0">
                <a:solidFill>
                  <a:schemeClr val="bg1"/>
                </a:solidFill>
              </a:rPr>
              <a:t>and God does not stop us from sinning if we choose to do so, because that would be robbing humans of their freedom of choice and of the consequences that follow these choices.</a:t>
            </a:r>
          </a:p>
          <a:p>
            <a:endParaRPr lang="en-CA" sz="4000" dirty="0">
              <a:solidFill>
                <a:schemeClr val="bg1"/>
              </a:solidFill>
            </a:endParaRPr>
          </a:p>
          <a:p>
            <a:r>
              <a:rPr lang="en-CA" sz="4000" dirty="0">
                <a:solidFill>
                  <a:schemeClr val="bg1"/>
                </a:solidFill>
              </a:rPr>
              <a:t>But why must sin bring death?</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E02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4357688" y="0"/>
            <a:ext cx="4806950" cy="14462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CA" sz="4400" dirty="0">
                <a:solidFill>
                  <a:schemeClr val="bg1"/>
                </a:solidFill>
              </a:rPr>
              <a:t>Why should Sin bring death?</a:t>
            </a:r>
          </a:p>
        </p:txBody>
      </p:sp>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M-ROS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TextBox 2"/>
          <p:cNvSpPr txBox="1">
            <a:spLocks noChangeArrowheads="1"/>
          </p:cNvSpPr>
          <p:nvPr/>
        </p:nvSpPr>
        <p:spPr bwMode="auto">
          <a:xfrm>
            <a:off x="0" y="0"/>
            <a:ext cx="8858250" cy="1938338"/>
          </a:xfrm>
          <a:prstGeom prst="rect">
            <a:avLst/>
          </a:prstGeom>
          <a:noFill/>
          <a:ln w="9525">
            <a:noFill/>
            <a:miter lim="800000"/>
            <a:headEnd/>
            <a:tailEnd/>
          </a:ln>
        </p:spPr>
        <p:txBody>
          <a:bodyPr>
            <a:spAutoFit/>
          </a:bodyPr>
          <a:lstStyle/>
          <a:p>
            <a:r>
              <a:rPr lang="en-CA" sz="4000">
                <a:solidFill>
                  <a:schemeClr val="bg1"/>
                </a:solidFill>
              </a:rPr>
              <a:t>Sin is like AIDS, once you acquire it you must come down with the disease and eventually die… </a:t>
            </a:r>
          </a:p>
        </p:txBody>
      </p:sp>
      <p:sp>
        <p:nvSpPr>
          <p:cNvPr id="4" name="TextBox 3"/>
          <p:cNvSpPr txBox="1">
            <a:spLocks noChangeArrowheads="1"/>
          </p:cNvSpPr>
          <p:nvPr/>
        </p:nvSpPr>
        <p:spPr bwMode="auto">
          <a:xfrm>
            <a:off x="0" y="2143125"/>
            <a:ext cx="8715375" cy="2554288"/>
          </a:xfrm>
          <a:prstGeom prst="rect">
            <a:avLst/>
          </a:prstGeom>
          <a:noFill/>
          <a:ln w="9525">
            <a:noFill/>
            <a:miter lim="800000"/>
            <a:headEnd/>
            <a:tailEnd/>
          </a:ln>
        </p:spPr>
        <p:txBody>
          <a:bodyPr>
            <a:spAutoFit/>
          </a:bodyPr>
          <a:lstStyle/>
          <a:p>
            <a:r>
              <a:rPr lang="en-CA" sz="4000">
                <a:solidFill>
                  <a:schemeClr val="bg1"/>
                </a:solidFill>
              </a:rPr>
              <a:t>Sin reprogrammes our system and separates us from God the source of all life; this leads to death…And we have all sinned against Him…</a:t>
            </a:r>
          </a:p>
        </p:txBody>
      </p:sp>
      <p:sp>
        <p:nvSpPr>
          <p:cNvPr id="5" name="TextBox 4"/>
          <p:cNvSpPr txBox="1">
            <a:spLocks noChangeArrowheads="1"/>
          </p:cNvSpPr>
          <p:nvPr/>
        </p:nvSpPr>
        <p:spPr bwMode="auto">
          <a:xfrm>
            <a:off x="0" y="5000625"/>
            <a:ext cx="9144000" cy="1938992"/>
          </a:xfrm>
          <a:prstGeom prst="rect">
            <a:avLst/>
          </a:prstGeom>
          <a:noFill/>
          <a:ln w="9525">
            <a:noFill/>
            <a:miter lim="800000"/>
            <a:headEnd/>
            <a:tailEnd/>
          </a:ln>
        </p:spPr>
        <p:txBody>
          <a:bodyPr>
            <a:spAutoFit/>
          </a:bodyPr>
          <a:lstStyle/>
          <a:p>
            <a:r>
              <a:rPr lang="en-CA" sz="4000" dirty="0">
                <a:solidFill>
                  <a:srgbClr val="FFC000"/>
                </a:solidFill>
              </a:rPr>
              <a:t>In the face of this rebellion against Him and His law, how can God show mercy and justice?</a:t>
            </a:r>
            <a:r>
              <a:rPr lang="en-CA" sz="4000" dirty="0"/>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263"/>
          </a:xfrm>
          <a:prstGeom prst="rect">
            <a:avLst/>
          </a:prstGeom>
          <a:noFill/>
          <a:ln w="9525">
            <a:noFill/>
            <a:miter lim="800000"/>
            <a:headEnd/>
            <a:tailEnd/>
          </a:ln>
        </p:spPr>
        <p:txBody>
          <a:bodyPr>
            <a:spAutoFit/>
          </a:bodyPr>
          <a:lstStyle/>
          <a:p>
            <a:r>
              <a:rPr lang="en-CA" sz="3600">
                <a:solidFill>
                  <a:schemeClr val="bg1"/>
                </a:solidFill>
              </a:rPr>
              <a:t>story</a:t>
            </a:r>
          </a:p>
        </p:txBody>
      </p:sp>
      <p:sp>
        <p:nvSpPr>
          <p:cNvPr id="14342" name="TextBox 5"/>
          <p:cNvSpPr txBox="1">
            <a:spLocks noChangeArrowheads="1"/>
          </p:cNvSpPr>
          <p:nvPr/>
        </p:nvSpPr>
        <p:spPr bwMode="auto">
          <a:xfrm>
            <a:off x="2571750" y="4214818"/>
            <a:ext cx="4500580" cy="707886"/>
          </a:xfrm>
          <a:prstGeom prst="rect">
            <a:avLst/>
          </a:prstGeom>
          <a:noFill/>
          <a:ln w="9525">
            <a:noFill/>
            <a:miter lim="800000"/>
            <a:headEnd/>
            <a:tailEnd/>
          </a:ln>
        </p:spPr>
        <p:txBody>
          <a:bodyPr wrap="square">
            <a:spAutoFit/>
          </a:bodyPr>
          <a:lstStyle/>
          <a:p>
            <a:r>
              <a:rPr lang="en-CA" sz="4000" u="sng" dirty="0">
                <a:solidFill>
                  <a:schemeClr val="bg1"/>
                </a:solidFill>
              </a:rPr>
              <a:t>The twin brothers</a:t>
            </a:r>
          </a:p>
        </p:txBody>
      </p:sp>
      <p:sp>
        <p:nvSpPr>
          <p:cNvPr id="8" name="TextBox 7"/>
          <p:cNvSpPr txBox="1"/>
          <p:nvPr/>
        </p:nvSpPr>
        <p:spPr>
          <a:xfrm>
            <a:off x="2000232" y="3071810"/>
            <a:ext cx="5286412" cy="707886"/>
          </a:xfrm>
          <a:prstGeom prst="rect">
            <a:avLst/>
          </a:prstGeom>
          <a:noFill/>
        </p:spPr>
        <p:txBody>
          <a:bodyPr wrap="square" rtlCol="0">
            <a:spAutoFit/>
          </a:bodyPr>
          <a:lstStyle/>
          <a:p>
            <a:r>
              <a:rPr lang="en-CA" sz="4000" dirty="0">
                <a:solidFill>
                  <a:schemeClr val="bg1"/>
                </a:solidFill>
              </a:rPr>
              <a:t>Listen to this story…</a:t>
            </a:r>
          </a:p>
        </p:txBody>
      </p:sp>
    </p:spTree>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263"/>
          </a:xfrm>
          <a:prstGeom prst="rect">
            <a:avLst/>
          </a:prstGeom>
          <a:noFill/>
          <a:ln w="9525">
            <a:noFill/>
            <a:miter lim="800000"/>
            <a:headEnd/>
            <a:tailEnd/>
          </a:ln>
        </p:spPr>
        <p:txBody>
          <a:bodyPr>
            <a:spAutoFit/>
          </a:bodyPr>
          <a:lstStyle/>
          <a:p>
            <a:r>
              <a:rPr lang="en-CA" sz="3600">
                <a:solidFill>
                  <a:schemeClr val="bg1"/>
                </a:solidFill>
              </a:rPr>
              <a:t>story</a:t>
            </a:r>
          </a:p>
        </p:txBody>
      </p:sp>
      <p:sp>
        <p:nvSpPr>
          <p:cNvPr id="7" name="TextBox 6"/>
          <p:cNvSpPr txBox="1">
            <a:spLocks noChangeArrowheads="1"/>
          </p:cNvSpPr>
          <p:nvPr/>
        </p:nvSpPr>
        <p:spPr bwMode="auto">
          <a:xfrm>
            <a:off x="285750" y="2928934"/>
            <a:ext cx="8572500" cy="3785652"/>
          </a:xfrm>
          <a:prstGeom prst="rect">
            <a:avLst/>
          </a:prstGeom>
          <a:noFill/>
          <a:ln w="9525">
            <a:noFill/>
            <a:miter lim="800000"/>
            <a:headEnd/>
            <a:tailEnd/>
          </a:ln>
        </p:spPr>
        <p:txBody>
          <a:bodyPr wrap="square">
            <a:spAutoFit/>
          </a:bodyPr>
          <a:lstStyle/>
          <a:p>
            <a:r>
              <a:rPr lang="en-CA" sz="4000" dirty="0">
                <a:solidFill>
                  <a:schemeClr val="bg1"/>
                </a:solidFill>
              </a:rPr>
              <a:t>There were two brothers that so resembled each other that the ordinary eye could not tell the difference. These brothers were very close; nothing could separate them.  One was married the other was not.</a:t>
            </a:r>
          </a:p>
        </p:txBody>
      </p:sp>
    </p:spTree>
  </p:cSld>
  <p:clrMapOvr>
    <a:masterClrMapping/>
  </p:clrMapOvr>
  <p:transition>
    <p:whee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1446213"/>
          </a:xfrm>
          <a:prstGeom prst="rect">
            <a:avLst/>
          </a:prstGeom>
          <a:noFill/>
          <a:ln w="9525">
            <a:noFill/>
            <a:miter lim="800000"/>
            <a:headEnd/>
            <a:tailEnd/>
          </a:ln>
        </p:spPr>
        <p:txBody>
          <a:bodyPr>
            <a:spAutoFit/>
          </a:bodyPr>
          <a:lstStyle/>
          <a:p>
            <a:r>
              <a:rPr lang="en-CA" sz="4400" dirty="0">
                <a:latin typeface="Calibri" pitchFamily="34" charset="0"/>
              </a:rPr>
              <a:t>If Jesus were to come today would you be Saved? </a:t>
            </a:r>
          </a:p>
        </p:txBody>
      </p:sp>
      <p:sp>
        <p:nvSpPr>
          <p:cNvPr id="6" name="TextBox 5"/>
          <p:cNvSpPr txBox="1">
            <a:spLocks noChangeArrowheads="1"/>
          </p:cNvSpPr>
          <p:nvPr/>
        </p:nvSpPr>
        <p:spPr bwMode="auto">
          <a:xfrm>
            <a:off x="0" y="1928813"/>
            <a:ext cx="9144000" cy="2800350"/>
          </a:xfrm>
          <a:prstGeom prst="rect">
            <a:avLst/>
          </a:prstGeom>
          <a:noFill/>
          <a:ln w="9525">
            <a:noFill/>
            <a:miter lim="800000"/>
            <a:headEnd/>
            <a:tailEnd/>
          </a:ln>
        </p:spPr>
        <p:txBody>
          <a:bodyPr>
            <a:spAutoFit/>
          </a:bodyPr>
          <a:lstStyle/>
          <a:p>
            <a:r>
              <a:rPr lang="en-CA" sz="4400">
                <a:latin typeface="Calibri" pitchFamily="34" charset="0"/>
              </a:rPr>
              <a:t>If on your way to heaven God met you</a:t>
            </a:r>
          </a:p>
          <a:p>
            <a:r>
              <a:rPr lang="en-CA" sz="4400">
                <a:latin typeface="Calibri" pitchFamily="34" charset="0"/>
              </a:rPr>
              <a:t>at the gate and asked: “Why should I</a:t>
            </a:r>
          </a:p>
          <a:p>
            <a:r>
              <a:rPr lang="en-CA" sz="4400">
                <a:latin typeface="Calibri" pitchFamily="34" charset="0"/>
              </a:rPr>
              <a:t>let you into heaven?” What would you</a:t>
            </a:r>
          </a:p>
          <a:p>
            <a:r>
              <a:rPr lang="en-CA" sz="4400">
                <a:latin typeface="Calibri" pitchFamily="34" charset="0"/>
              </a:rPr>
              <a:t>answer?</a:t>
            </a:r>
          </a:p>
        </p:txBody>
      </p:sp>
      <p:sp>
        <p:nvSpPr>
          <p:cNvPr id="7" name="TextBox 6"/>
          <p:cNvSpPr txBox="1"/>
          <p:nvPr/>
        </p:nvSpPr>
        <p:spPr>
          <a:xfrm>
            <a:off x="214313" y="4857750"/>
            <a:ext cx="8929687" cy="1446213"/>
          </a:xfrm>
          <a:prstGeom prst="rect">
            <a:avLst/>
          </a:prstGeom>
          <a:noFill/>
        </p:spPr>
        <p:txBody>
          <a:bodyPr>
            <a:spAutoFit/>
          </a:bodyPr>
          <a:lstStyle/>
          <a:p>
            <a:pPr>
              <a:defRPr/>
            </a:pPr>
            <a:r>
              <a:rPr lang="en-CA" sz="4400" dirty="0">
                <a:solidFill>
                  <a:schemeClr val="bg1">
                    <a:lumMod val="95000"/>
                  </a:schemeClr>
                </a:solidFill>
              </a:rPr>
              <a:t>The Bible says we must be sure of</a:t>
            </a:r>
            <a:br>
              <a:rPr lang="en-CA" sz="4400" dirty="0">
                <a:solidFill>
                  <a:schemeClr val="bg1">
                    <a:lumMod val="95000"/>
                  </a:schemeClr>
                </a:solidFill>
              </a:rPr>
            </a:br>
            <a:r>
              <a:rPr lang="en-CA" sz="4400" dirty="0">
                <a:solidFill>
                  <a:schemeClr val="bg1">
                    <a:lumMod val="95000"/>
                  </a:schemeClr>
                </a:solidFill>
              </a:rPr>
              <a:t>our salvation.  Listen to the Bible:</a:t>
            </a:r>
            <a:endParaRPr lang="en-CA" sz="4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73223"/>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263"/>
          </a:xfrm>
          <a:prstGeom prst="rect">
            <a:avLst/>
          </a:prstGeom>
          <a:noFill/>
          <a:ln w="9525">
            <a:noFill/>
            <a:miter lim="800000"/>
            <a:headEnd/>
            <a:tailEnd/>
          </a:ln>
        </p:spPr>
        <p:txBody>
          <a:bodyPr>
            <a:spAutoFit/>
          </a:bodyPr>
          <a:lstStyle/>
          <a:p>
            <a:r>
              <a:rPr lang="en-CA" sz="3600">
                <a:solidFill>
                  <a:schemeClr val="bg1"/>
                </a:solidFill>
              </a:rPr>
              <a:t>story</a:t>
            </a:r>
          </a:p>
        </p:txBody>
      </p:sp>
      <p:sp>
        <p:nvSpPr>
          <p:cNvPr id="10" name="TextBox 9"/>
          <p:cNvSpPr txBox="1"/>
          <p:nvPr/>
        </p:nvSpPr>
        <p:spPr>
          <a:xfrm>
            <a:off x="285720" y="2928934"/>
            <a:ext cx="8572560" cy="3785652"/>
          </a:xfrm>
          <a:prstGeom prst="rect">
            <a:avLst/>
          </a:prstGeom>
          <a:noFill/>
        </p:spPr>
        <p:txBody>
          <a:bodyPr wrap="square" rtlCol="0">
            <a:spAutoFit/>
          </a:bodyPr>
          <a:lstStyle/>
          <a:p>
            <a:r>
              <a:rPr lang="en-CA" sz="4000" dirty="0">
                <a:solidFill>
                  <a:schemeClr val="bg1"/>
                </a:solidFill>
              </a:rPr>
              <a:t>In a fit of anger the married brother committed a horrendous crime; he killed a man with whom he quarrelled.  The penalty in that country for murder was death; he was subsequently arrested, charged, </a:t>
            </a: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263"/>
          </a:xfrm>
          <a:prstGeom prst="rect">
            <a:avLst/>
          </a:prstGeom>
          <a:noFill/>
          <a:ln w="9525">
            <a:noFill/>
            <a:miter lim="800000"/>
            <a:headEnd/>
            <a:tailEnd/>
          </a:ln>
        </p:spPr>
        <p:txBody>
          <a:bodyPr>
            <a:spAutoFit/>
          </a:bodyPr>
          <a:lstStyle/>
          <a:p>
            <a:r>
              <a:rPr lang="en-CA" sz="3600">
                <a:solidFill>
                  <a:schemeClr val="bg1"/>
                </a:solidFill>
              </a:rPr>
              <a:t>story</a:t>
            </a:r>
          </a:p>
        </p:txBody>
      </p:sp>
      <p:sp>
        <p:nvSpPr>
          <p:cNvPr id="10" name="TextBox 9"/>
          <p:cNvSpPr txBox="1"/>
          <p:nvPr/>
        </p:nvSpPr>
        <p:spPr>
          <a:xfrm>
            <a:off x="285720" y="2928934"/>
            <a:ext cx="8572560" cy="3785652"/>
          </a:xfrm>
          <a:prstGeom prst="rect">
            <a:avLst/>
          </a:prstGeom>
          <a:noFill/>
        </p:spPr>
        <p:txBody>
          <a:bodyPr wrap="square" rtlCol="0">
            <a:spAutoFit/>
          </a:bodyPr>
          <a:lstStyle/>
          <a:p>
            <a:r>
              <a:rPr lang="en-CA" sz="4000" dirty="0">
                <a:solidFill>
                  <a:schemeClr val="bg1"/>
                </a:solidFill>
              </a:rPr>
              <a:t>and sentenced to die.  He had a beautiful wife and two little children whom he loved dearly; his sobs were uncontrollable.  On the night before his execution his brother paid him a visit; the boys talked long into the </a:t>
            </a:r>
          </a:p>
        </p:txBody>
      </p:sp>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50" y="0"/>
            <a:ext cx="469900" cy="2862263"/>
          </a:xfrm>
          <a:prstGeom prst="rect">
            <a:avLst/>
          </a:prstGeom>
          <a:noFill/>
          <a:ln w="9525">
            <a:noFill/>
            <a:miter lim="800000"/>
            <a:headEnd/>
            <a:tailEnd/>
          </a:ln>
        </p:spPr>
        <p:txBody>
          <a:bodyPr>
            <a:spAutoFit/>
          </a:bodyPr>
          <a:lstStyle/>
          <a:p>
            <a:r>
              <a:rPr lang="en-CA" sz="3600">
                <a:solidFill>
                  <a:schemeClr val="bg1"/>
                </a:solidFill>
              </a:rPr>
              <a:t>story</a:t>
            </a:r>
          </a:p>
        </p:txBody>
      </p:sp>
      <p:sp>
        <p:nvSpPr>
          <p:cNvPr id="10" name="TextBox 9"/>
          <p:cNvSpPr txBox="1"/>
          <p:nvPr/>
        </p:nvSpPr>
        <p:spPr>
          <a:xfrm>
            <a:off x="285720" y="2928934"/>
            <a:ext cx="8572560" cy="3785652"/>
          </a:xfrm>
          <a:prstGeom prst="rect">
            <a:avLst/>
          </a:prstGeom>
          <a:noFill/>
        </p:spPr>
        <p:txBody>
          <a:bodyPr wrap="square" rtlCol="0">
            <a:spAutoFit/>
          </a:bodyPr>
          <a:lstStyle/>
          <a:p>
            <a:r>
              <a:rPr lang="en-CA" sz="4000" dirty="0">
                <a:solidFill>
                  <a:schemeClr val="bg1"/>
                </a:solidFill>
              </a:rPr>
              <a:t>night; there were tears and hugs and a final farewell.  Next morning the executioner walked the young man out and executed him, while the married brother went home to his wife and children…</a:t>
            </a:r>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G-FIRE.JPG"/>
          <p:cNvPicPr>
            <a:picLocks noChangeAspect="1"/>
          </p:cNvPicPr>
          <p:nvPr/>
        </p:nvPicPr>
        <p:blipFill>
          <a:blip r:embed="rId2" cstate="print"/>
          <a:srcRect/>
          <a:stretch>
            <a:fillRect/>
          </a:stretch>
        </p:blipFill>
        <p:spPr bwMode="auto">
          <a:xfrm>
            <a:off x="0" y="-1539552"/>
            <a:ext cx="9144000" cy="8397552"/>
          </a:xfrm>
          <a:prstGeom prst="rect">
            <a:avLst/>
          </a:prstGeom>
          <a:noFill/>
          <a:ln w="9525">
            <a:noFill/>
            <a:miter lim="800000"/>
            <a:headEnd/>
            <a:tailEnd/>
          </a:ln>
        </p:spPr>
      </p:pic>
      <p:pic>
        <p:nvPicPr>
          <p:cNvPr id="14339" name="Picture 2" descr="Pastor H + beaver hat + cane.JPG"/>
          <p:cNvPicPr>
            <a:picLocks noChangeAspect="1"/>
          </p:cNvPicPr>
          <p:nvPr/>
        </p:nvPicPr>
        <p:blipFill>
          <a:blip r:embed="rId3" cstate="print"/>
          <a:srcRect/>
          <a:stretch>
            <a:fillRect/>
          </a:stretch>
        </p:blipFill>
        <p:spPr bwMode="auto">
          <a:xfrm>
            <a:off x="4887913" y="0"/>
            <a:ext cx="4256087" cy="2830513"/>
          </a:xfrm>
          <a:prstGeom prst="rect">
            <a:avLst/>
          </a:prstGeom>
          <a:noFill/>
          <a:ln w="9525">
            <a:noFill/>
            <a:miter lim="800000"/>
            <a:headEnd/>
            <a:tailEnd/>
          </a:ln>
        </p:spPr>
      </p:pic>
      <p:pic>
        <p:nvPicPr>
          <p:cNvPr id="14340" name="Picture 1" descr="Pastor H + beaver hat + cane.JPG"/>
          <p:cNvPicPr>
            <a:picLocks noChangeAspect="1"/>
          </p:cNvPicPr>
          <p:nvPr/>
        </p:nvPicPr>
        <p:blipFill>
          <a:blip r:embed="rId4" cstate="print"/>
          <a:srcRect/>
          <a:stretch>
            <a:fillRect/>
          </a:stretch>
        </p:blipFill>
        <p:spPr bwMode="auto">
          <a:xfrm>
            <a:off x="0" y="0"/>
            <a:ext cx="4179888" cy="2779713"/>
          </a:xfrm>
          <a:prstGeom prst="rect">
            <a:avLst/>
          </a:prstGeom>
          <a:noFill/>
          <a:ln w="9525">
            <a:noFill/>
            <a:miter lim="800000"/>
            <a:headEnd/>
            <a:tailEnd/>
          </a:ln>
        </p:spPr>
      </p:pic>
      <p:sp>
        <p:nvSpPr>
          <p:cNvPr id="14341" name="TextBox 4"/>
          <p:cNvSpPr txBox="1">
            <a:spLocks noChangeArrowheads="1"/>
          </p:cNvSpPr>
          <p:nvPr/>
        </p:nvSpPr>
        <p:spPr bwMode="auto">
          <a:xfrm>
            <a:off x="4286248" y="0"/>
            <a:ext cx="469900" cy="2862322"/>
          </a:xfrm>
          <a:prstGeom prst="rect">
            <a:avLst/>
          </a:prstGeom>
          <a:noFill/>
          <a:ln w="9525">
            <a:noFill/>
            <a:miter lim="800000"/>
            <a:headEnd/>
            <a:tailEnd/>
          </a:ln>
        </p:spPr>
        <p:txBody>
          <a:bodyPr>
            <a:spAutoFit/>
          </a:bodyPr>
          <a:lstStyle/>
          <a:p>
            <a:r>
              <a:rPr lang="en-CA" sz="3600" dirty="0">
                <a:solidFill>
                  <a:schemeClr val="bg1"/>
                </a:solidFill>
              </a:rPr>
              <a:t>Mercy</a:t>
            </a:r>
          </a:p>
        </p:txBody>
      </p:sp>
      <p:sp>
        <p:nvSpPr>
          <p:cNvPr id="7" name="TextBox 6"/>
          <p:cNvSpPr txBox="1">
            <a:spLocks noChangeArrowheads="1"/>
          </p:cNvSpPr>
          <p:nvPr/>
        </p:nvSpPr>
        <p:spPr bwMode="auto">
          <a:xfrm>
            <a:off x="107504" y="2996952"/>
            <a:ext cx="9508604" cy="2554545"/>
          </a:xfrm>
          <a:prstGeom prst="rect">
            <a:avLst/>
          </a:prstGeom>
          <a:noFill/>
          <a:ln w="9525">
            <a:noFill/>
            <a:miter lim="800000"/>
            <a:headEnd/>
            <a:tailEnd/>
          </a:ln>
        </p:spPr>
        <p:txBody>
          <a:bodyPr wrap="square">
            <a:spAutoFit/>
          </a:bodyPr>
          <a:lstStyle/>
          <a:p>
            <a:r>
              <a:rPr lang="en-CA" sz="4000" dirty="0">
                <a:solidFill>
                  <a:schemeClr val="bg1"/>
                </a:solidFill>
              </a:rPr>
              <a:t>This, friends, is exactly how God demonstrated his mercy towards us.  He himself paid the death penalty that we might live… Listen to the Bible:</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G-FIRE.JPG"/>
          <p:cNvPicPr>
            <a:picLocks noChangeAspect="1"/>
          </p:cNvPicPr>
          <p:nvPr/>
        </p:nvPicPr>
        <p:blipFill>
          <a:blip r:embed="rId2"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15363" name="TextBox 2"/>
          <p:cNvSpPr txBox="1">
            <a:spLocks noChangeArrowheads="1"/>
          </p:cNvSpPr>
          <p:nvPr/>
        </p:nvSpPr>
        <p:spPr bwMode="auto">
          <a:xfrm>
            <a:off x="428625" y="357188"/>
            <a:ext cx="8501063" cy="2554545"/>
          </a:xfrm>
          <a:prstGeom prst="rect">
            <a:avLst/>
          </a:prstGeom>
          <a:noFill/>
          <a:ln w="9525">
            <a:noFill/>
            <a:miter lim="800000"/>
            <a:headEnd/>
            <a:tailEnd/>
          </a:ln>
        </p:spPr>
        <p:txBody>
          <a:bodyPr>
            <a:spAutoFit/>
          </a:bodyPr>
          <a:lstStyle/>
          <a:p>
            <a:r>
              <a:rPr lang="en-CA" sz="4000" u="sng" dirty="0">
                <a:solidFill>
                  <a:schemeClr val="bg1"/>
                </a:solidFill>
              </a:rPr>
              <a:t>Rom 5:8 KJV</a:t>
            </a:r>
            <a:r>
              <a:rPr lang="en-CA" sz="4000" dirty="0">
                <a:solidFill>
                  <a:schemeClr val="bg1"/>
                </a:solidFill>
              </a:rPr>
              <a:t>  But God commended his love toward us, in that, while we were yet sinners, Christ died for us.</a:t>
            </a:r>
          </a:p>
          <a:p>
            <a:endParaRPr lang="en-CA" sz="4000" dirty="0">
              <a:solidFill>
                <a:schemeClr val="bg1"/>
              </a:solidFill>
            </a:endParaRPr>
          </a:p>
        </p:txBody>
      </p:sp>
      <p:pic>
        <p:nvPicPr>
          <p:cNvPr id="15364" name="Picture 5" descr="E046.JPG"/>
          <p:cNvPicPr>
            <a:picLocks noChangeAspect="1"/>
          </p:cNvPicPr>
          <p:nvPr/>
        </p:nvPicPr>
        <p:blipFill>
          <a:blip r:embed="rId3" cstate="print"/>
          <a:srcRect/>
          <a:stretch>
            <a:fillRect/>
          </a:stretch>
        </p:blipFill>
        <p:spPr bwMode="auto">
          <a:xfrm>
            <a:off x="2547938" y="4000500"/>
            <a:ext cx="3810000" cy="2857500"/>
          </a:xfrm>
          <a:prstGeom prst="rect">
            <a:avLst/>
          </a:prstGeom>
          <a:noFill/>
          <a:ln w="9525">
            <a:noFill/>
            <a:miter lim="800000"/>
            <a:headEnd/>
            <a:tailEnd/>
          </a:ln>
        </p:spPr>
      </p:pic>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G-FIRE.JPG"/>
          <p:cNvPicPr>
            <a:picLocks noChangeAspect="1"/>
          </p:cNvPicPr>
          <p:nvPr/>
        </p:nvPicPr>
        <p:blipFill>
          <a:blip r:embed="rId2"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15363" name="TextBox 2"/>
          <p:cNvSpPr txBox="1">
            <a:spLocks noChangeArrowheads="1"/>
          </p:cNvSpPr>
          <p:nvPr/>
        </p:nvSpPr>
        <p:spPr bwMode="auto">
          <a:xfrm>
            <a:off x="428625" y="357188"/>
            <a:ext cx="8501063" cy="4400550"/>
          </a:xfrm>
          <a:prstGeom prst="rect">
            <a:avLst/>
          </a:prstGeom>
          <a:noFill/>
          <a:ln w="9525">
            <a:noFill/>
            <a:miter lim="800000"/>
            <a:headEnd/>
            <a:tailEnd/>
          </a:ln>
        </p:spPr>
        <p:txBody>
          <a:bodyPr>
            <a:spAutoFit/>
          </a:bodyPr>
          <a:lstStyle/>
          <a:p>
            <a:r>
              <a:rPr lang="en-CA" sz="4000">
                <a:solidFill>
                  <a:schemeClr val="bg1"/>
                </a:solidFill>
              </a:rPr>
              <a:t>And without controversy great is the mystery of godliness: God was manifest in the flesh, justified in the Spirit, seen of angels, preached unto the Gentiles, believed on in the world, received up into glory.  </a:t>
            </a:r>
            <a:r>
              <a:rPr lang="en-CA" sz="4000" u="sng">
                <a:solidFill>
                  <a:schemeClr val="bg1"/>
                </a:solidFill>
              </a:rPr>
              <a:t>1Tim. 3:16</a:t>
            </a:r>
          </a:p>
        </p:txBody>
      </p:sp>
      <p:pic>
        <p:nvPicPr>
          <p:cNvPr id="15364" name="Picture 5" descr="E046.JPG"/>
          <p:cNvPicPr>
            <a:picLocks noChangeAspect="1"/>
          </p:cNvPicPr>
          <p:nvPr/>
        </p:nvPicPr>
        <p:blipFill>
          <a:blip r:embed="rId3" cstate="print"/>
          <a:srcRect/>
          <a:stretch>
            <a:fillRect/>
          </a:stretch>
        </p:blipFill>
        <p:spPr bwMode="auto">
          <a:xfrm>
            <a:off x="2547938" y="4000500"/>
            <a:ext cx="3810000" cy="2857500"/>
          </a:xfrm>
          <a:prstGeom prst="rect">
            <a:avLst/>
          </a:prstGeom>
          <a:noFill/>
          <a:ln w="9525">
            <a:noFill/>
            <a:miter lim="800000"/>
            <a:headEnd/>
            <a:tailEnd/>
          </a:ln>
        </p:spPr>
      </p:pic>
      <p:pic>
        <p:nvPicPr>
          <p:cNvPr id="5" name="Picture 5" descr="E046.JPG"/>
          <p:cNvPicPr>
            <a:picLocks noChangeAspect="1"/>
          </p:cNvPicPr>
          <p:nvPr/>
        </p:nvPicPr>
        <p:blipFill>
          <a:blip r:embed="rId3" cstate="print"/>
          <a:srcRect/>
          <a:stretch>
            <a:fillRect/>
          </a:stretch>
        </p:blipFill>
        <p:spPr bwMode="auto">
          <a:xfrm>
            <a:off x="2571736" y="4000500"/>
            <a:ext cx="3810000" cy="2857500"/>
          </a:xfrm>
          <a:prstGeom prst="rect">
            <a:avLst/>
          </a:prstGeom>
          <a:noFill/>
          <a:ln w="9525">
            <a:noFill/>
            <a:miter lim="800000"/>
            <a:headEnd/>
            <a:tailEnd/>
          </a:ln>
        </p:spPr>
      </p:pic>
    </p:spTree>
  </p:cSld>
  <p:clrMapOvr>
    <a:masterClrMapping/>
  </p:clrMapOvr>
  <p:transition>
    <p:plu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G-FIRE.JPG"/>
          <p:cNvPicPr>
            <a:picLocks noChangeAspect="1"/>
          </p:cNvPicPr>
          <p:nvPr/>
        </p:nvPicPr>
        <p:blipFill>
          <a:blip r:embed="rId2" cstate="print">
            <a:lum contrast="-40000"/>
          </a:blip>
          <a:srcRect/>
          <a:stretch>
            <a:fillRect/>
          </a:stretch>
        </p:blipFill>
        <p:spPr bwMode="auto">
          <a:xfrm>
            <a:off x="0" y="71462"/>
            <a:ext cx="9144000" cy="6858000"/>
          </a:xfrm>
          <a:prstGeom prst="rect">
            <a:avLst/>
          </a:prstGeom>
          <a:noFill/>
          <a:ln w="9525">
            <a:noFill/>
            <a:miter lim="800000"/>
            <a:headEnd/>
            <a:tailEnd/>
          </a:ln>
        </p:spPr>
      </p:pic>
      <p:sp>
        <p:nvSpPr>
          <p:cNvPr id="16387" name="TextBox 2"/>
          <p:cNvSpPr txBox="1">
            <a:spLocks noChangeArrowheads="1"/>
          </p:cNvSpPr>
          <p:nvPr/>
        </p:nvSpPr>
        <p:spPr bwMode="auto">
          <a:xfrm>
            <a:off x="428625" y="0"/>
            <a:ext cx="8501063" cy="1938992"/>
          </a:xfrm>
          <a:prstGeom prst="rect">
            <a:avLst/>
          </a:prstGeom>
          <a:noFill/>
          <a:ln w="9525">
            <a:noFill/>
            <a:miter lim="800000"/>
            <a:headEnd/>
            <a:tailEnd/>
          </a:ln>
        </p:spPr>
        <p:txBody>
          <a:bodyPr wrap="square">
            <a:spAutoFit/>
          </a:bodyPr>
          <a:lstStyle/>
          <a:p>
            <a:r>
              <a:rPr lang="en-CA" sz="4000" dirty="0">
                <a:solidFill>
                  <a:schemeClr val="bg1"/>
                </a:solidFill>
              </a:rPr>
              <a:t>In the beginning was the Word, and the Word was with God, and the Word was God. </a:t>
            </a:r>
            <a:r>
              <a:rPr lang="en-CA" sz="4000" u="sng" dirty="0">
                <a:solidFill>
                  <a:schemeClr val="bg1"/>
                </a:solidFill>
              </a:rPr>
              <a:t>John 1:1</a:t>
            </a:r>
          </a:p>
        </p:txBody>
      </p:sp>
      <p:sp>
        <p:nvSpPr>
          <p:cNvPr id="4" name="TextBox 3"/>
          <p:cNvSpPr txBox="1">
            <a:spLocks noChangeArrowheads="1"/>
          </p:cNvSpPr>
          <p:nvPr/>
        </p:nvSpPr>
        <p:spPr bwMode="auto">
          <a:xfrm>
            <a:off x="642938" y="2071679"/>
            <a:ext cx="8072437" cy="1323439"/>
          </a:xfrm>
          <a:prstGeom prst="rect">
            <a:avLst/>
          </a:prstGeom>
          <a:noFill/>
          <a:ln w="9525">
            <a:noFill/>
            <a:miter lim="800000"/>
            <a:headEnd/>
            <a:tailEnd/>
          </a:ln>
        </p:spPr>
        <p:txBody>
          <a:bodyPr wrap="square">
            <a:spAutoFit/>
          </a:bodyPr>
          <a:lstStyle/>
          <a:p>
            <a:r>
              <a:rPr lang="en-CA" sz="4000" dirty="0">
                <a:solidFill>
                  <a:schemeClr val="bg1"/>
                </a:solidFill>
              </a:rPr>
              <a:t>And the Word was made flesh, and dwelt among us. </a:t>
            </a:r>
            <a:r>
              <a:rPr lang="en-CA" sz="4000" u="sng" dirty="0">
                <a:solidFill>
                  <a:schemeClr val="bg1"/>
                </a:solidFill>
              </a:rPr>
              <a:t>John 1:14</a:t>
            </a:r>
          </a:p>
        </p:txBody>
      </p:sp>
      <p:pic>
        <p:nvPicPr>
          <p:cNvPr id="6" name="Picture 5" descr="E046.JPG"/>
          <p:cNvPicPr>
            <a:picLocks noChangeAspect="1"/>
          </p:cNvPicPr>
          <p:nvPr/>
        </p:nvPicPr>
        <p:blipFill>
          <a:blip r:embed="rId3" cstate="print"/>
          <a:srcRect/>
          <a:stretch>
            <a:fillRect/>
          </a:stretch>
        </p:blipFill>
        <p:spPr bwMode="auto">
          <a:xfrm>
            <a:off x="2571736" y="3500438"/>
            <a:ext cx="3810000" cy="3357562"/>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07504" y="188640"/>
            <a:ext cx="9036496" cy="6063198"/>
          </a:xfrm>
          <a:prstGeom prst="rect">
            <a:avLst/>
          </a:prstGeom>
          <a:noFill/>
        </p:spPr>
        <p:txBody>
          <a:bodyPr wrap="square" rtlCol="0">
            <a:spAutoFit/>
          </a:bodyPr>
          <a:lstStyle/>
          <a:p>
            <a:r>
              <a:rPr lang="en-CA" sz="4000" b="1" dirty="0"/>
              <a:t>	Jesus is in the human family </a:t>
            </a:r>
            <a:r>
              <a:rPr lang="en-CA" sz="4000" b="1" dirty="0">
                <a:hlinkClick r:id="rId2"/>
              </a:rPr>
              <a:t>Heb. 2:11-14</a:t>
            </a:r>
            <a:r>
              <a:rPr lang="en-CA" sz="4000" b="1" dirty="0"/>
              <a:t>…</a:t>
            </a:r>
          </a:p>
          <a:p>
            <a:r>
              <a:rPr lang="en-GB" sz="2800" dirty="0"/>
              <a:t>For both he that </a:t>
            </a:r>
            <a:r>
              <a:rPr lang="en-GB" sz="2800" dirty="0" err="1"/>
              <a:t>sanctifieth</a:t>
            </a:r>
            <a:r>
              <a:rPr lang="en-GB" sz="2800" dirty="0"/>
              <a:t> and they who are sanctified are all of one: for which cause he is not ashamed to call them brethren,</a:t>
            </a:r>
            <a:br>
              <a:rPr lang="en-GB" sz="2800" dirty="0"/>
            </a:br>
            <a:r>
              <a:rPr lang="en-GB" sz="2800" baseline="30000" dirty="0"/>
              <a:t>12</a:t>
            </a:r>
            <a:r>
              <a:rPr lang="en-GB" sz="2800" dirty="0"/>
              <a:t> Saying, I will declare thy name unto my brethren, in the midst of the church will I sing praise unto thee.</a:t>
            </a:r>
            <a:br>
              <a:rPr lang="en-GB" sz="2800" dirty="0"/>
            </a:br>
            <a:r>
              <a:rPr lang="en-GB" sz="2800" baseline="30000" dirty="0"/>
              <a:t>13</a:t>
            </a:r>
            <a:r>
              <a:rPr lang="en-GB" sz="2800" dirty="0"/>
              <a:t> And again, I will put my trust in him. And again, Behold I and the children which God hath given me.</a:t>
            </a:r>
            <a:br>
              <a:rPr lang="en-GB" sz="2800" dirty="0"/>
            </a:br>
            <a:r>
              <a:rPr lang="en-GB" sz="2800" baseline="30000" dirty="0"/>
              <a:t>14</a:t>
            </a:r>
            <a:r>
              <a:rPr lang="en-GB" sz="2800" dirty="0"/>
              <a:t> Forasmuch then as the children are partakers of flesh and blood, he also himself likewise took part of the same; that through death he might destroy him that had the power of death, that is, the devil; Hebrews 2:11-14</a:t>
            </a:r>
            <a:endParaRPr lang="en-CA" sz="2800" b="1" dirty="0"/>
          </a:p>
        </p:txBody>
      </p:sp>
    </p:spTree>
    <p:extLst>
      <p:ext uri="{BB962C8B-B14F-4D97-AF65-F5344CB8AC3E}">
        <p14:creationId xmlns:p14="http://schemas.microsoft.com/office/powerpoint/2010/main" val="1991263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79512" y="35859"/>
            <a:ext cx="8948010" cy="6740307"/>
          </a:xfrm>
          <a:prstGeom prst="rect">
            <a:avLst/>
          </a:prstGeom>
          <a:noFill/>
        </p:spPr>
        <p:txBody>
          <a:bodyPr wrap="square" rtlCol="0">
            <a:spAutoFit/>
          </a:bodyPr>
          <a:lstStyle/>
          <a:p>
            <a:r>
              <a:rPr lang="en-CA" sz="3600" dirty="0">
                <a:solidFill>
                  <a:schemeClr val="bg1"/>
                </a:solidFill>
              </a:rPr>
              <a:t>And I saw a new heaven and a new </a:t>
            </a:r>
            <a:r>
              <a:rPr lang="en-CA" sz="3600" dirty="0" err="1">
                <a:solidFill>
                  <a:schemeClr val="bg1"/>
                </a:solidFill>
              </a:rPr>
              <a:t>earth:for</a:t>
            </a:r>
            <a:r>
              <a:rPr lang="en-CA" sz="3600" dirty="0">
                <a:solidFill>
                  <a:schemeClr val="bg1"/>
                </a:solidFill>
              </a:rPr>
              <a:t> the first heaven and the first earth were passed away; and there was no more sea.2 And I John saw the holy city, new Jerusalem, coming down from God out of heaven, prepared as a bride adorned for her husband.3 And I heard a great voice out of heaven saying, Behold, the tabernacle of God is with men, and he will dwell with them, and they shall be his people, and God himself shall be with them, and be their God… </a:t>
            </a:r>
            <a:r>
              <a:rPr lang="en-CA" sz="3600" u="sng" dirty="0">
                <a:solidFill>
                  <a:schemeClr val="bg1"/>
                </a:solidFill>
              </a:rPr>
              <a:t>Rev. 21:1-3</a:t>
            </a:r>
          </a:p>
        </p:txBody>
      </p:sp>
    </p:spTree>
    <p:extLst>
      <p:ext uri="{BB962C8B-B14F-4D97-AF65-F5344CB8AC3E}">
        <p14:creationId xmlns:p14="http://schemas.microsoft.com/office/powerpoint/2010/main" val="359706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251520" y="188640"/>
            <a:ext cx="8712968" cy="6247864"/>
          </a:xfrm>
          <a:prstGeom prst="rect">
            <a:avLst/>
          </a:prstGeom>
        </p:spPr>
        <p:txBody>
          <a:bodyPr wrap="square">
            <a:spAutoFit/>
          </a:bodyPr>
          <a:lstStyle/>
          <a:p>
            <a:r>
              <a:rPr lang="en-CA" sz="3200" dirty="0">
                <a:solidFill>
                  <a:schemeClr val="bg1"/>
                </a:solidFill>
              </a:rPr>
              <a:t>4 </a:t>
            </a:r>
            <a:r>
              <a:rPr lang="en-CA" sz="4000" dirty="0">
                <a:solidFill>
                  <a:schemeClr val="bg1"/>
                </a:solidFill>
              </a:rPr>
              <a:t>And God shall wipe away all tears from their eyes; and there shall be no more death, neither sorrow, nor crying, neither shall there be any more pain: for the former things are passed away. 5 And he that sat upon the throne said, Behold, I make all things new. And he said unto me, Write: for these words are true and faithful. </a:t>
            </a:r>
            <a:r>
              <a:rPr lang="en-CA" sz="4000" u="sng" dirty="0">
                <a:solidFill>
                  <a:schemeClr val="bg1"/>
                </a:solidFill>
              </a:rPr>
              <a:t>Rev. 21:4-7</a:t>
            </a:r>
          </a:p>
        </p:txBody>
      </p:sp>
    </p:spTree>
    <p:extLst>
      <p:ext uri="{BB962C8B-B14F-4D97-AF65-F5344CB8AC3E}">
        <p14:creationId xmlns:p14="http://schemas.microsoft.com/office/powerpoint/2010/main" val="362128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br>
              <a:rPr lang="en-CA" dirty="0">
                <a:solidFill>
                  <a:schemeClr val="bg1">
                    <a:lumMod val="95000"/>
                  </a:schemeClr>
                </a:solidFill>
              </a:rPr>
            </a:br>
            <a:endParaRPr lang="en-CA" dirty="0">
              <a:solidFill>
                <a:schemeClr val="bg1">
                  <a:lumMod val="95000"/>
                </a:schemeClr>
              </a:solidFill>
            </a:endParaRPr>
          </a:p>
        </p:txBody>
      </p:sp>
      <p:sp>
        <p:nvSpPr>
          <p:cNvPr id="3075" name="Content Placeholder 2"/>
          <p:cNvSpPr>
            <a:spLocks noGrp="1"/>
          </p:cNvSpPr>
          <p:nvPr>
            <p:ph idx="1"/>
          </p:nvPr>
        </p:nvSpPr>
        <p:spPr/>
        <p:txBody>
          <a:bodyPr/>
          <a:lstStyle/>
          <a:p>
            <a:pPr eaLnBrk="1" hangingPunct="1"/>
            <a:r>
              <a:rPr lang="en-CA" sz="4400" dirty="0">
                <a:solidFill>
                  <a:schemeClr val="bg1"/>
                </a:solidFill>
              </a:rPr>
              <a:t>These things have I written unto you that believe on the name of the Son of God; </a:t>
            </a:r>
            <a:r>
              <a:rPr lang="en-CA" sz="4400" dirty="0">
                <a:solidFill>
                  <a:srgbClr val="FFFF00"/>
                </a:solidFill>
              </a:rPr>
              <a:t>that ye may know that ye have eternal life</a:t>
            </a:r>
            <a:r>
              <a:rPr lang="en-CA" sz="4400" dirty="0">
                <a:solidFill>
                  <a:schemeClr val="bg1"/>
                </a:solidFill>
              </a:rPr>
              <a:t>…  </a:t>
            </a:r>
            <a:r>
              <a:rPr lang="en-CA" sz="4400" u="sng" dirty="0">
                <a:solidFill>
                  <a:schemeClr val="bg1"/>
                </a:solidFill>
              </a:rPr>
              <a:t>1John 5:13</a:t>
            </a:r>
          </a:p>
        </p:txBody>
      </p:sp>
    </p:spTree>
  </p:cSld>
  <p:clrMapOvr>
    <a:masterClrMapping/>
  </p:clrMapOvr>
  <p:transition>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G-FIRE.JPG"/>
          <p:cNvPicPr>
            <a:picLocks noChangeAspect="1"/>
          </p:cNvPicPr>
          <p:nvPr/>
        </p:nvPicPr>
        <p:blipFill>
          <a:blip r:embed="rId2" cstate="print">
            <a:lum contrast="-40000"/>
          </a:blip>
          <a:srcRect/>
          <a:stretch>
            <a:fillRect/>
          </a:stretch>
        </p:blipFill>
        <p:spPr bwMode="auto">
          <a:xfrm>
            <a:off x="0" y="0"/>
            <a:ext cx="9144000" cy="6858000"/>
          </a:xfrm>
          <a:prstGeom prst="rect">
            <a:avLst/>
          </a:prstGeom>
          <a:noFill/>
          <a:ln w="9525">
            <a:noFill/>
            <a:miter lim="800000"/>
            <a:headEnd/>
            <a:tailEnd/>
          </a:ln>
        </p:spPr>
      </p:pic>
      <p:sp>
        <p:nvSpPr>
          <p:cNvPr id="16387" name="TextBox 2"/>
          <p:cNvSpPr txBox="1">
            <a:spLocks noChangeArrowheads="1"/>
          </p:cNvSpPr>
          <p:nvPr/>
        </p:nvSpPr>
        <p:spPr bwMode="auto">
          <a:xfrm>
            <a:off x="428625" y="0"/>
            <a:ext cx="8501063" cy="1323439"/>
          </a:xfrm>
          <a:prstGeom prst="rect">
            <a:avLst/>
          </a:prstGeom>
          <a:noFill/>
          <a:ln w="9525">
            <a:noFill/>
            <a:miter lim="800000"/>
            <a:headEnd/>
            <a:tailEnd/>
          </a:ln>
        </p:spPr>
        <p:txBody>
          <a:bodyPr wrap="square">
            <a:spAutoFit/>
          </a:bodyPr>
          <a:lstStyle/>
          <a:p>
            <a:r>
              <a:rPr lang="en-CA" sz="4000" dirty="0">
                <a:solidFill>
                  <a:schemeClr val="bg1"/>
                </a:solidFill>
              </a:rPr>
              <a:t>As we contemplate what Christ did on the cross, many ask the question:</a:t>
            </a:r>
            <a:endParaRPr lang="en-CA" sz="4000" u="sng" dirty="0">
              <a:solidFill>
                <a:schemeClr val="bg1"/>
              </a:solidFill>
            </a:endParaRPr>
          </a:p>
        </p:txBody>
      </p:sp>
      <p:pic>
        <p:nvPicPr>
          <p:cNvPr id="6" name="Picture 5" descr="E046.JPG"/>
          <p:cNvPicPr>
            <a:picLocks noChangeAspect="1"/>
          </p:cNvPicPr>
          <p:nvPr/>
        </p:nvPicPr>
        <p:blipFill>
          <a:blip r:embed="rId3" cstate="print"/>
          <a:srcRect/>
          <a:stretch>
            <a:fillRect/>
          </a:stretch>
        </p:blipFill>
        <p:spPr bwMode="auto">
          <a:xfrm>
            <a:off x="2571736" y="3500438"/>
            <a:ext cx="3810000" cy="3357562"/>
          </a:xfrm>
          <a:prstGeom prst="rect">
            <a:avLst/>
          </a:prstGeom>
          <a:noFill/>
          <a:ln w="9525">
            <a:noFill/>
            <a:miter lim="800000"/>
            <a:headEnd/>
            <a:tailEnd/>
          </a:ln>
        </p:spPr>
      </p:pic>
      <p:sp>
        <p:nvSpPr>
          <p:cNvPr id="5" name="TextBox 4"/>
          <p:cNvSpPr txBox="1">
            <a:spLocks noChangeArrowheads="1"/>
          </p:cNvSpPr>
          <p:nvPr/>
        </p:nvSpPr>
        <p:spPr bwMode="auto">
          <a:xfrm>
            <a:off x="107505" y="1844824"/>
            <a:ext cx="8777314" cy="1323439"/>
          </a:xfrm>
          <a:prstGeom prst="rect">
            <a:avLst/>
          </a:prstGeom>
          <a:noFill/>
          <a:ln w="9525">
            <a:noFill/>
            <a:miter lim="800000"/>
            <a:headEnd/>
            <a:tailEnd/>
          </a:ln>
        </p:spPr>
        <p:txBody>
          <a:bodyPr wrap="square">
            <a:spAutoFit/>
          </a:bodyPr>
          <a:lstStyle/>
          <a:p>
            <a:r>
              <a:rPr lang="en-CA" sz="4000" dirty="0">
                <a:solidFill>
                  <a:schemeClr val="bg1"/>
                </a:solidFill>
              </a:rPr>
              <a:t>But how can Jesus’ death preserve us from future sin and its consequences?</a:t>
            </a:r>
          </a:p>
        </p:txBody>
      </p:sp>
    </p:spTree>
    <p:extLst>
      <p:ext uri="{BB962C8B-B14F-4D97-AF65-F5344CB8AC3E}">
        <p14:creationId xmlns:p14="http://schemas.microsoft.com/office/powerpoint/2010/main" val="37505909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M-ROSA.JPG"/>
          <p:cNvPicPr>
            <a:picLocks noChangeAspect="1"/>
          </p:cNvPicPr>
          <p:nvPr/>
        </p:nvPicPr>
        <p:blipFill>
          <a:blip r:embed="rId2" cstate="print">
            <a:lum bright="-10000"/>
          </a:blip>
          <a:srcRect/>
          <a:stretch>
            <a:fillRect/>
          </a:stretch>
        </p:blipFill>
        <p:spPr bwMode="auto">
          <a:xfrm>
            <a:off x="0" y="0"/>
            <a:ext cx="9144000" cy="6858000"/>
          </a:xfrm>
          <a:prstGeom prst="rect">
            <a:avLst/>
          </a:prstGeom>
          <a:noFill/>
          <a:ln w="9525">
            <a:noFill/>
            <a:miter lim="800000"/>
            <a:headEnd/>
            <a:tailEnd/>
          </a:ln>
        </p:spPr>
      </p:pic>
      <p:pic>
        <p:nvPicPr>
          <p:cNvPr id="17411" name="Picture 2"/>
          <p:cNvPicPr>
            <a:picLocks noChangeAspect="1" noChangeArrowheads="1"/>
          </p:cNvPicPr>
          <p:nvPr/>
        </p:nvPicPr>
        <p:blipFill>
          <a:blip r:embed="rId3" cstate="print"/>
          <a:srcRect/>
          <a:stretch>
            <a:fillRect/>
          </a:stretch>
        </p:blipFill>
        <p:spPr bwMode="auto">
          <a:xfrm>
            <a:off x="2286000" y="0"/>
            <a:ext cx="6858000" cy="6858000"/>
          </a:xfrm>
          <a:prstGeom prst="rect">
            <a:avLst/>
          </a:prstGeom>
          <a:noFill/>
          <a:ln w="9525">
            <a:noFill/>
            <a:miter lim="800000"/>
            <a:headEnd/>
            <a:tailEnd/>
          </a:ln>
        </p:spPr>
      </p:pic>
      <p:sp>
        <p:nvSpPr>
          <p:cNvPr id="17412" name="TextBox 3"/>
          <p:cNvSpPr txBox="1">
            <a:spLocks noChangeArrowheads="1"/>
          </p:cNvSpPr>
          <p:nvPr/>
        </p:nvSpPr>
        <p:spPr bwMode="auto">
          <a:xfrm>
            <a:off x="0" y="0"/>
            <a:ext cx="2286000" cy="1938338"/>
          </a:xfrm>
          <a:prstGeom prst="rect">
            <a:avLst/>
          </a:prstGeom>
          <a:solidFill>
            <a:schemeClr val="accent1"/>
          </a:solidFill>
          <a:ln w="9525">
            <a:noFill/>
            <a:miter lim="800000"/>
            <a:headEnd/>
            <a:tailEnd/>
          </a:ln>
        </p:spPr>
        <p:txBody>
          <a:bodyPr>
            <a:spAutoFit/>
          </a:bodyPr>
          <a:lstStyle/>
          <a:p>
            <a:r>
              <a:rPr lang="en-CA" sz="4000"/>
              <a:t>Story:</a:t>
            </a:r>
          </a:p>
          <a:p>
            <a:r>
              <a:rPr lang="en-CA" sz="4000"/>
              <a:t>Johnny’s debt…</a:t>
            </a:r>
          </a:p>
        </p:txBody>
      </p:sp>
    </p:spTree>
  </p:cSld>
  <p:clrMapOvr>
    <a:masterClrMapping/>
  </p:clrMapOvr>
  <p:transition>
    <p:pull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M-ROSA.JPG"/>
          <p:cNvPicPr>
            <a:picLocks noChangeAspect="1"/>
          </p:cNvPicPr>
          <p:nvPr/>
        </p:nvPicPr>
        <p:blipFill>
          <a:blip r:embed="rId2" cstate="print">
            <a:lum bright="-10000"/>
          </a:blip>
          <a:srcRect/>
          <a:stretch>
            <a:fillRect/>
          </a:stretch>
        </p:blipFill>
        <p:spPr bwMode="auto">
          <a:xfrm>
            <a:off x="0" y="0"/>
            <a:ext cx="9144000" cy="6858000"/>
          </a:xfrm>
          <a:prstGeom prst="rect">
            <a:avLst/>
          </a:prstGeom>
          <a:noFill/>
          <a:ln w="9525">
            <a:noFill/>
            <a:miter lim="800000"/>
            <a:headEnd/>
            <a:tailEnd/>
          </a:ln>
        </p:spPr>
      </p:pic>
      <p:pic>
        <p:nvPicPr>
          <p:cNvPr id="17411" name="Picture 2"/>
          <p:cNvPicPr>
            <a:picLocks noChangeAspect="1" noChangeArrowheads="1"/>
          </p:cNvPicPr>
          <p:nvPr/>
        </p:nvPicPr>
        <p:blipFill>
          <a:blip r:embed="rId3" cstate="print"/>
          <a:srcRect/>
          <a:stretch>
            <a:fillRect/>
          </a:stretch>
        </p:blipFill>
        <p:spPr bwMode="auto">
          <a:xfrm>
            <a:off x="7000892" y="0"/>
            <a:ext cx="2143108" cy="2143108"/>
          </a:xfrm>
          <a:prstGeom prst="rect">
            <a:avLst/>
          </a:prstGeom>
          <a:noFill/>
          <a:ln w="9525">
            <a:noFill/>
            <a:miter lim="800000"/>
            <a:headEnd/>
            <a:tailEnd/>
          </a:ln>
        </p:spPr>
      </p:pic>
      <p:sp>
        <p:nvSpPr>
          <p:cNvPr id="6" name="TextBox 5"/>
          <p:cNvSpPr txBox="1"/>
          <p:nvPr/>
        </p:nvSpPr>
        <p:spPr>
          <a:xfrm>
            <a:off x="285720" y="0"/>
            <a:ext cx="6643734" cy="2554545"/>
          </a:xfrm>
          <a:prstGeom prst="rect">
            <a:avLst/>
          </a:prstGeom>
          <a:noFill/>
        </p:spPr>
        <p:txBody>
          <a:bodyPr wrap="square" rtlCol="0">
            <a:spAutoFit/>
          </a:bodyPr>
          <a:lstStyle/>
          <a:p>
            <a:r>
              <a:rPr lang="en-CA" sz="4000" dirty="0">
                <a:solidFill>
                  <a:schemeClr val="bg1"/>
                </a:solidFill>
              </a:rPr>
              <a:t>Johnny borrowed half a million dollars from the bank for a business venture.  At first business went well; but </a:t>
            </a:r>
          </a:p>
        </p:txBody>
      </p:sp>
      <p:pic>
        <p:nvPicPr>
          <p:cNvPr id="9" name="Picture 2"/>
          <p:cNvPicPr>
            <a:picLocks noChangeAspect="1" noChangeArrowheads="1"/>
          </p:cNvPicPr>
          <p:nvPr/>
        </p:nvPicPr>
        <p:blipFill>
          <a:blip r:embed="rId4" cstate="print"/>
          <a:srcRect/>
          <a:stretch>
            <a:fillRect/>
          </a:stretch>
        </p:blipFill>
        <p:spPr bwMode="auto">
          <a:xfrm>
            <a:off x="3357555" y="2610478"/>
            <a:ext cx="3786214" cy="4247522"/>
          </a:xfrm>
          <a:prstGeom prst="rect">
            <a:avLst/>
          </a:prstGeom>
          <a:noFill/>
          <a:ln w="9525">
            <a:noFill/>
            <a:miter lim="800000"/>
            <a:headEnd/>
            <a:tailEnd/>
          </a:ln>
        </p:spPr>
      </p:pic>
      <p:sp>
        <p:nvSpPr>
          <p:cNvPr id="8" name="TextBox 7"/>
          <p:cNvSpPr txBox="1"/>
          <p:nvPr/>
        </p:nvSpPr>
        <p:spPr>
          <a:xfrm>
            <a:off x="357158" y="2357430"/>
            <a:ext cx="8786842" cy="1323439"/>
          </a:xfrm>
          <a:prstGeom prst="rect">
            <a:avLst/>
          </a:prstGeom>
          <a:noFill/>
        </p:spPr>
        <p:txBody>
          <a:bodyPr wrap="square" rtlCol="0">
            <a:spAutoFit/>
          </a:bodyPr>
          <a:lstStyle/>
          <a:p>
            <a:r>
              <a:rPr lang="en-CA" sz="4000" dirty="0">
                <a:solidFill>
                  <a:schemeClr val="bg1"/>
                </a:solidFill>
              </a:rPr>
              <a:t>one day tragedy struck and Johnny lost everything.</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BLU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6" descr="I055.JPG"/>
          <p:cNvPicPr>
            <a:picLocks noChangeAspect="1"/>
          </p:cNvPicPr>
          <p:nvPr/>
        </p:nvPicPr>
        <p:blipFill>
          <a:blip r:embed="rId3" cstate="print"/>
          <a:stretch>
            <a:fillRect/>
          </a:stretch>
        </p:blipFill>
        <p:spPr>
          <a:xfrm>
            <a:off x="5429256" y="4071942"/>
            <a:ext cx="3714744" cy="2786058"/>
          </a:xfrm>
          <a:prstGeom prst="rect">
            <a:avLst/>
          </a:prstGeom>
        </p:spPr>
      </p:pic>
      <p:sp>
        <p:nvSpPr>
          <p:cNvPr id="8" name="TextBox 7"/>
          <p:cNvSpPr txBox="1"/>
          <p:nvPr/>
        </p:nvSpPr>
        <p:spPr>
          <a:xfrm>
            <a:off x="0" y="0"/>
            <a:ext cx="9144000" cy="1938992"/>
          </a:xfrm>
          <a:prstGeom prst="rect">
            <a:avLst/>
          </a:prstGeom>
          <a:noFill/>
        </p:spPr>
        <p:txBody>
          <a:bodyPr wrap="square" rtlCol="0">
            <a:spAutoFit/>
          </a:bodyPr>
          <a:lstStyle/>
          <a:p>
            <a:r>
              <a:rPr lang="en-CA" sz="4000" dirty="0">
                <a:solidFill>
                  <a:schemeClr val="bg1"/>
                </a:solidFill>
              </a:rPr>
              <a:t>Soon the bank called Johnny in and requested then later demanded its money; when Johnny </a:t>
            </a:r>
          </a:p>
        </p:txBody>
      </p:sp>
      <p:sp>
        <p:nvSpPr>
          <p:cNvPr id="9" name="TextBox 8"/>
          <p:cNvSpPr txBox="1"/>
          <p:nvPr/>
        </p:nvSpPr>
        <p:spPr>
          <a:xfrm>
            <a:off x="0" y="1214422"/>
            <a:ext cx="9144000" cy="3170099"/>
          </a:xfrm>
          <a:prstGeom prst="rect">
            <a:avLst/>
          </a:prstGeom>
          <a:noFill/>
        </p:spPr>
        <p:txBody>
          <a:bodyPr wrap="square" rtlCol="0">
            <a:spAutoFit/>
          </a:bodyPr>
          <a:lstStyle/>
          <a:p>
            <a:r>
              <a:rPr lang="en-CA" sz="4000" dirty="0">
                <a:solidFill>
                  <a:schemeClr val="bg1"/>
                </a:solidFill>
              </a:rPr>
              <a:t>                                    pled bankruptcy the bank threatened to send in the receivers to confiscate everything of value that Johnny owned.  Johnny was confused and horrified.</a:t>
            </a:r>
          </a:p>
        </p:txBody>
      </p:sp>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BLU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6" descr="I055.JPG"/>
          <p:cNvPicPr>
            <a:picLocks noChangeAspect="1"/>
          </p:cNvPicPr>
          <p:nvPr/>
        </p:nvPicPr>
        <p:blipFill>
          <a:blip r:embed="rId3" cstate="print"/>
          <a:stretch>
            <a:fillRect/>
          </a:stretch>
        </p:blipFill>
        <p:spPr>
          <a:xfrm>
            <a:off x="5429256" y="0"/>
            <a:ext cx="3714744" cy="2786058"/>
          </a:xfrm>
          <a:prstGeom prst="rect">
            <a:avLst/>
          </a:prstGeom>
        </p:spPr>
      </p:pic>
      <p:sp>
        <p:nvSpPr>
          <p:cNvPr id="8" name="TextBox 7"/>
          <p:cNvSpPr txBox="1"/>
          <p:nvPr/>
        </p:nvSpPr>
        <p:spPr>
          <a:xfrm>
            <a:off x="0" y="0"/>
            <a:ext cx="5429256" cy="3170099"/>
          </a:xfrm>
          <a:prstGeom prst="rect">
            <a:avLst/>
          </a:prstGeom>
          <a:noFill/>
        </p:spPr>
        <p:txBody>
          <a:bodyPr wrap="square" rtlCol="0">
            <a:spAutoFit/>
          </a:bodyPr>
          <a:lstStyle/>
          <a:p>
            <a:r>
              <a:rPr lang="en-CA" sz="4000" dirty="0">
                <a:solidFill>
                  <a:schemeClr val="bg1"/>
                </a:solidFill>
              </a:rPr>
              <a:t>As Johnny was about to leave the bank confused and worried, the manager turned and told him that he  </a:t>
            </a:r>
          </a:p>
        </p:txBody>
      </p:sp>
      <p:pic>
        <p:nvPicPr>
          <p:cNvPr id="11" name="Picture 2" descr="C:\Program Files\Microsoft Office\MEDIA\CAGCAT10\j0283209.gif"/>
          <p:cNvPicPr>
            <a:picLocks noChangeAspect="1" noChangeArrowheads="1" noCrop="1"/>
          </p:cNvPicPr>
          <p:nvPr/>
        </p:nvPicPr>
        <p:blipFill>
          <a:blip r:embed="rId4" cstate="print"/>
          <a:srcRect/>
          <a:stretch>
            <a:fillRect/>
          </a:stretch>
        </p:blipFill>
        <p:spPr bwMode="auto">
          <a:xfrm>
            <a:off x="5286380" y="4002885"/>
            <a:ext cx="3857620" cy="2893215"/>
          </a:xfrm>
          <a:prstGeom prst="rect">
            <a:avLst/>
          </a:prstGeom>
          <a:noFill/>
          <a:ln w="9525">
            <a:noFill/>
            <a:miter lim="800000"/>
            <a:headEnd/>
            <a:tailEnd/>
          </a:ln>
        </p:spPr>
      </p:pic>
      <p:sp>
        <p:nvSpPr>
          <p:cNvPr id="10" name="TextBox 9"/>
          <p:cNvSpPr txBox="1"/>
          <p:nvPr/>
        </p:nvSpPr>
        <p:spPr>
          <a:xfrm>
            <a:off x="0" y="3071810"/>
            <a:ext cx="9144000" cy="1938992"/>
          </a:xfrm>
          <a:prstGeom prst="rect">
            <a:avLst/>
          </a:prstGeom>
          <a:noFill/>
        </p:spPr>
        <p:txBody>
          <a:bodyPr wrap="square" rtlCol="0">
            <a:spAutoFit/>
          </a:bodyPr>
          <a:lstStyle/>
          <a:p>
            <a:r>
              <a:rPr lang="en-CA" sz="4000" dirty="0">
                <a:solidFill>
                  <a:schemeClr val="bg1"/>
                </a:solidFill>
              </a:rPr>
              <a:t>would cancel the debt, loan him more money; and would himself stand guarantor that Johnny </a:t>
            </a:r>
          </a:p>
        </p:txBody>
      </p:sp>
      <p:sp>
        <p:nvSpPr>
          <p:cNvPr id="12" name="TextBox 11"/>
          <p:cNvSpPr txBox="1"/>
          <p:nvPr/>
        </p:nvSpPr>
        <p:spPr>
          <a:xfrm>
            <a:off x="0" y="5000636"/>
            <a:ext cx="4929190" cy="1323439"/>
          </a:xfrm>
          <a:prstGeom prst="rect">
            <a:avLst/>
          </a:prstGeom>
          <a:noFill/>
        </p:spPr>
        <p:txBody>
          <a:bodyPr wrap="square" rtlCol="0">
            <a:spAutoFit/>
          </a:bodyPr>
          <a:lstStyle/>
          <a:p>
            <a:r>
              <a:rPr lang="en-CA" sz="4000" dirty="0">
                <a:solidFill>
                  <a:schemeClr val="bg1"/>
                </a:solidFill>
              </a:rPr>
              <a:t>never fell into debt again!</a:t>
            </a:r>
          </a:p>
        </p:txBody>
      </p:sp>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G-TSKY.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0483" name="TextBox 2"/>
          <p:cNvSpPr txBox="1">
            <a:spLocks noChangeArrowheads="1"/>
          </p:cNvSpPr>
          <p:nvPr/>
        </p:nvSpPr>
        <p:spPr bwMode="auto">
          <a:xfrm>
            <a:off x="0" y="1928802"/>
            <a:ext cx="9144000" cy="3170099"/>
          </a:xfrm>
          <a:prstGeom prst="rect">
            <a:avLst/>
          </a:prstGeom>
          <a:noFill/>
          <a:ln w="9525">
            <a:noFill/>
            <a:miter lim="800000"/>
            <a:headEnd/>
            <a:tailEnd/>
          </a:ln>
        </p:spPr>
        <p:txBody>
          <a:bodyPr wrap="square">
            <a:spAutoFit/>
          </a:bodyPr>
          <a:lstStyle/>
          <a:p>
            <a:r>
              <a:rPr lang="en-CA" sz="4000" u="sng" dirty="0">
                <a:solidFill>
                  <a:schemeClr val="bg1"/>
                </a:solidFill>
              </a:rPr>
              <a:t>Isa. 41:10</a:t>
            </a:r>
            <a:r>
              <a:rPr lang="en-CA" sz="4000" dirty="0">
                <a:solidFill>
                  <a:schemeClr val="bg1"/>
                </a:solidFill>
              </a:rPr>
              <a:t>  Fear thou not; for I am with you: be not dismayed; for I am your God: I will strengthen you; yea, I will help you; yea, I will uphold you with the right hand of my righteousness.</a:t>
            </a:r>
          </a:p>
        </p:txBody>
      </p:sp>
      <p:sp>
        <p:nvSpPr>
          <p:cNvPr id="6" name="TextBox 5"/>
          <p:cNvSpPr txBox="1"/>
          <p:nvPr/>
        </p:nvSpPr>
        <p:spPr>
          <a:xfrm>
            <a:off x="0" y="0"/>
            <a:ext cx="9144000" cy="1323439"/>
          </a:xfrm>
          <a:prstGeom prst="rect">
            <a:avLst/>
          </a:prstGeom>
          <a:noFill/>
        </p:spPr>
        <p:txBody>
          <a:bodyPr wrap="square" rtlCol="0">
            <a:spAutoFit/>
          </a:bodyPr>
          <a:lstStyle/>
          <a:p>
            <a:r>
              <a:rPr lang="en-CA" sz="4000" dirty="0">
                <a:solidFill>
                  <a:schemeClr val="bg1"/>
                </a:solidFill>
              </a:rPr>
              <a:t>This, friends, is how Jesus takes care of our future sins…Listen to the Bible:</a:t>
            </a:r>
          </a:p>
        </p:txBody>
      </p:sp>
    </p:spTree>
  </p:cSld>
  <p:clrMapOvr>
    <a:masterClrMapping/>
  </p:clrMapOvr>
  <p:transition>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G-TSKY.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0483" name="TextBox 2"/>
          <p:cNvSpPr txBox="1">
            <a:spLocks noChangeArrowheads="1"/>
          </p:cNvSpPr>
          <p:nvPr/>
        </p:nvSpPr>
        <p:spPr bwMode="auto">
          <a:xfrm>
            <a:off x="0" y="2214554"/>
            <a:ext cx="9144000" cy="3170099"/>
          </a:xfrm>
          <a:prstGeom prst="rect">
            <a:avLst/>
          </a:prstGeom>
          <a:noFill/>
          <a:ln w="9525">
            <a:noFill/>
            <a:miter lim="800000"/>
            <a:headEnd/>
            <a:tailEnd/>
          </a:ln>
        </p:spPr>
        <p:txBody>
          <a:bodyPr wrap="square">
            <a:spAutoFit/>
          </a:bodyPr>
          <a:lstStyle/>
          <a:p>
            <a:r>
              <a:rPr lang="en-CA" sz="4000" u="sng" dirty="0">
                <a:solidFill>
                  <a:schemeClr val="bg1"/>
                </a:solidFill>
              </a:rPr>
              <a:t>Deut. 31:6</a:t>
            </a:r>
            <a:r>
              <a:rPr lang="en-CA" sz="4000" dirty="0">
                <a:solidFill>
                  <a:schemeClr val="bg1"/>
                </a:solidFill>
              </a:rPr>
              <a:t>  Be strong and of a good courage, fear not, nor be afraid of them: for the LORD your God, he it is that goes with you; he will not fail you, nor forsake you.</a:t>
            </a:r>
          </a:p>
        </p:txBody>
      </p:sp>
      <p:sp>
        <p:nvSpPr>
          <p:cNvPr id="5" name="TextBox 4"/>
          <p:cNvSpPr txBox="1">
            <a:spLocks noChangeArrowheads="1"/>
          </p:cNvSpPr>
          <p:nvPr/>
        </p:nvSpPr>
        <p:spPr bwMode="auto">
          <a:xfrm>
            <a:off x="500034" y="5500702"/>
            <a:ext cx="8097838" cy="707886"/>
          </a:xfrm>
          <a:prstGeom prst="rect">
            <a:avLst/>
          </a:prstGeom>
          <a:noFill/>
          <a:ln w="9525">
            <a:noFill/>
            <a:miter lim="800000"/>
            <a:headEnd/>
            <a:tailEnd/>
          </a:ln>
        </p:spPr>
        <p:txBody>
          <a:bodyPr wrap="square">
            <a:spAutoFit/>
          </a:bodyPr>
          <a:lstStyle/>
          <a:p>
            <a:r>
              <a:rPr lang="en-CA" sz="4000" dirty="0">
                <a:solidFill>
                  <a:srgbClr val="FFC000"/>
                </a:solidFill>
              </a:rPr>
              <a:t>Now here is how it actually works:</a:t>
            </a:r>
          </a:p>
        </p:txBody>
      </p:sp>
      <p:sp>
        <p:nvSpPr>
          <p:cNvPr id="6" name="TextBox 5"/>
          <p:cNvSpPr txBox="1"/>
          <p:nvPr/>
        </p:nvSpPr>
        <p:spPr>
          <a:xfrm>
            <a:off x="0" y="0"/>
            <a:ext cx="9144000" cy="1938992"/>
          </a:xfrm>
          <a:prstGeom prst="rect">
            <a:avLst/>
          </a:prstGeom>
          <a:noFill/>
        </p:spPr>
        <p:txBody>
          <a:bodyPr wrap="square" rtlCol="0">
            <a:spAutoFit/>
          </a:bodyPr>
          <a:lstStyle/>
          <a:p>
            <a:r>
              <a:rPr lang="en-CA" sz="4000" u="sng" dirty="0">
                <a:solidFill>
                  <a:schemeClr val="bg1"/>
                </a:solidFill>
              </a:rPr>
              <a:t>Isa. 41:13</a:t>
            </a:r>
            <a:r>
              <a:rPr lang="en-CA" sz="4000" dirty="0">
                <a:solidFill>
                  <a:schemeClr val="bg1"/>
                </a:solidFill>
              </a:rPr>
              <a:t>  For I the LORD your God will hold your right hand, saying unto you, Fear not; I will help you.</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G-EASTER.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1507" name="TextBox 2"/>
          <p:cNvSpPr txBox="1">
            <a:spLocks noChangeArrowheads="1"/>
          </p:cNvSpPr>
          <p:nvPr/>
        </p:nvSpPr>
        <p:spPr bwMode="auto">
          <a:xfrm>
            <a:off x="0" y="214313"/>
            <a:ext cx="9144000" cy="1323975"/>
          </a:xfrm>
          <a:prstGeom prst="rect">
            <a:avLst/>
          </a:prstGeom>
          <a:noFill/>
          <a:ln w="9525">
            <a:noFill/>
            <a:miter lim="800000"/>
            <a:headEnd/>
            <a:tailEnd/>
          </a:ln>
        </p:spPr>
        <p:txBody>
          <a:bodyPr>
            <a:spAutoFit/>
          </a:bodyPr>
          <a:lstStyle/>
          <a:p>
            <a:r>
              <a:rPr lang="en-CA" sz="4000">
                <a:solidFill>
                  <a:schemeClr val="bg1"/>
                </a:solidFill>
              </a:rPr>
              <a:t>1. From birth to conversion the sacrifice of Jesus pardons all your past sins. </a:t>
            </a:r>
          </a:p>
        </p:txBody>
      </p:sp>
      <p:sp>
        <p:nvSpPr>
          <p:cNvPr id="4" name="TextBox 3"/>
          <p:cNvSpPr txBox="1">
            <a:spLocks noChangeArrowheads="1"/>
          </p:cNvSpPr>
          <p:nvPr/>
        </p:nvSpPr>
        <p:spPr bwMode="auto">
          <a:xfrm>
            <a:off x="0" y="2000250"/>
            <a:ext cx="9144000" cy="1938338"/>
          </a:xfrm>
          <a:prstGeom prst="rect">
            <a:avLst/>
          </a:prstGeom>
          <a:noFill/>
          <a:ln w="9525">
            <a:noFill/>
            <a:miter lim="800000"/>
            <a:headEnd/>
            <a:tailEnd/>
          </a:ln>
        </p:spPr>
        <p:txBody>
          <a:bodyPr>
            <a:spAutoFit/>
          </a:bodyPr>
          <a:lstStyle/>
          <a:p>
            <a:r>
              <a:rPr lang="en-CA" sz="4000">
                <a:solidFill>
                  <a:schemeClr val="bg1"/>
                </a:solidFill>
              </a:rPr>
              <a:t>Repent therefore, and be converted, that your sins may be blotted out… </a:t>
            </a:r>
            <a:r>
              <a:rPr lang="en-CA" sz="4000" u="sng">
                <a:solidFill>
                  <a:schemeClr val="bg1"/>
                </a:solidFill>
              </a:rPr>
              <a:t>Acts 3:19 </a:t>
            </a:r>
          </a:p>
        </p:txBody>
      </p:sp>
      <p:sp>
        <p:nvSpPr>
          <p:cNvPr id="5" name="TextBox 4"/>
          <p:cNvSpPr txBox="1">
            <a:spLocks noChangeArrowheads="1"/>
          </p:cNvSpPr>
          <p:nvPr/>
        </p:nvSpPr>
        <p:spPr bwMode="auto">
          <a:xfrm>
            <a:off x="0" y="4286250"/>
            <a:ext cx="9144000" cy="1938338"/>
          </a:xfrm>
          <a:prstGeom prst="rect">
            <a:avLst/>
          </a:prstGeom>
          <a:noFill/>
          <a:ln w="9525">
            <a:noFill/>
            <a:miter lim="800000"/>
            <a:headEnd/>
            <a:tailEnd/>
          </a:ln>
        </p:spPr>
        <p:txBody>
          <a:bodyPr>
            <a:spAutoFit/>
          </a:bodyPr>
          <a:lstStyle/>
          <a:p>
            <a:r>
              <a:rPr lang="en-CA" sz="4000">
                <a:solidFill>
                  <a:schemeClr val="bg1"/>
                </a:solidFill>
              </a:rPr>
              <a:t>I have blotted out, as a thick cloud, your transgressions, and, as a cloud, your sins… </a:t>
            </a:r>
            <a:r>
              <a:rPr lang="en-CA" sz="4000" u="sng">
                <a:solidFill>
                  <a:schemeClr val="bg1"/>
                </a:solidFill>
              </a:rPr>
              <a:t>Isa. 44:22</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G-EASTER.JPG"/>
          <p:cNvPicPr>
            <a:picLocks noChangeAspect="1"/>
          </p:cNvPicPr>
          <p:nvPr/>
        </p:nvPicPr>
        <p:blipFill>
          <a:blip r:embed="rId2" cstate="print">
            <a:lum bright="-20000" contrast="-30000"/>
          </a:blip>
          <a:srcRect/>
          <a:stretch>
            <a:fillRect/>
          </a:stretch>
        </p:blipFill>
        <p:spPr bwMode="auto">
          <a:xfrm>
            <a:off x="0" y="0"/>
            <a:ext cx="9144000" cy="6858000"/>
          </a:xfrm>
          <a:prstGeom prst="rect">
            <a:avLst/>
          </a:prstGeom>
          <a:noFill/>
          <a:ln w="9525">
            <a:noFill/>
            <a:miter lim="800000"/>
            <a:headEnd/>
            <a:tailEnd/>
          </a:ln>
        </p:spPr>
      </p:pic>
      <p:sp>
        <p:nvSpPr>
          <p:cNvPr id="22531" name="TextBox 2"/>
          <p:cNvSpPr txBox="1">
            <a:spLocks noChangeArrowheads="1"/>
          </p:cNvSpPr>
          <p:nvPr/>
        </p:nvSpPr>
        <p:spPr bwMode="auto">
          <a:xfrm>
            <a:off x="0" y="214313"/>
            <a:ext cx="9144000" cy="1938337"/>
          </a:xfrm>
          <a:prstGeom prst="rect">
            <a:avLst/>
          </a:prstGeom>
          <a:noFill/>
          <a:ln w="9525">
            <a:noFill/>
            <a:miter lim="800000"/>
            <a:headEnd/>
            <a:tailEnd/>
          </a:ln>
        </p:spPr>
        <p:txBody>
          <a:bodyPr>
            <a:spAutoFit/>
          </a:bodyPr>
          <a:lstStyle/>
          <a:p>
            <a:r>
              <a:rPr lang="en-CA" sz="4000">
                <a:solidFill>
                  <a:schemeClr val="bg1"/>
                </a:solidFill>
              </a:rPr>
              <a:t>2.  Now from conversion to the grave God promises to keep you saved.  Here again the Word of God: </a:t>
            </a:r>
          </a:p>
        </p:txBody>
      </p:sp>
      <p:sp>
        <p:nvSpPr>
          <p:cNvPr id="4" name="TextBox 3"/>
          <p:cNvSpPr txBox="1">
            <a:spLocks noChangeArrowheads="1"/>
          </p:cNvSpPr>
          <p:nvPr/>
        </p:nvSpPr>
        <p:spPr bwMode="auto">
          <a:xfrm>
            <a:off x="0" y="2357438"/>
            <a:ext cx="9144000" cy="2554287"/>
          </a:xfrm>
          <a:prstGeom prst="rect">
            <a:avLst/>
          </a:prstGeom>
          <a:noFill/>
          <a:ln w="9525">
            <a:noFill/>
            <a:miter lim="800000"/>
            <a:headEnd/>
            <a:tailEnd/>
          </a:ln>
        </p:spPr>
        <p:txBody>
          <a:bodyPr>
            <a:spAutoFit/>
          </a:bodyPr>
          <a:lstStyle/>
          <a:p>
            <a:r>
              <a:rPr lang="en-CA" sz="4000">
                <a:solidFill>
                  <a:schemeClr val="bg1"/>
                </a:solidFill>
              </a:rPr>
              <a:t>There is therefore now no condemnation to them which are in Christ Jesus, who walk not after the flesh, but after the Spirit.  </a:t>
            </a:r>
            <a:r>
              <a:rPr lang="en-CA" sz="4000" u="sng">
                <a:solidFill>
                  <a:schemeClr val="bg1"/>
                </a:solidFill>
              </a:rPr>
              <a:t>Rom. 8:1</a:t>
            </a:r>
          </a:p>
        </p:txBody>
      </p:sp>
      <p:sp>
        <p:nvSpPr>
          <p:cNvPr id="5" name="TextBox 4"/>
          <p:cNvSpPr txBox="1">
            <a:spLocks noChangeArrowheads="1"/>
          </p:cNvSpPr>
          <p:nvPr/>
        </p:nvSpPr>
        <p:spPr bwMode="auto">
          <a:xfrm>
            <a:off x="0" y="5286375"/>
            <a:ext cx="9144000" cy="1323975"/>
          </a:xfrm>
          <a:prstGeom prst="rect">
            <a:avLst/>
          </a:prstGeom>
          <a:noFill/>
          <a:ln w="9525">
            <a:noFill/>
            <a:miter lim="800000"/>
            <a:headEnd/>
            <a:tailEnd/>
          </a:ln>
        </p:spPr>
        <p:txBody>
          <a:bodyPr>
            <a:spAutoFit/>
          </a:bodyPr>
          <a:lstStyle/>
          <a:p>
            <a:r>
              <a:rPr lang="en-CA" sz="4000">
                <a:solidFill>
                  <a:schemeClr val="bg1"/>
                </a:solidFill>
              </a:rPr>
              <a:t>Looking unto Jesus the author and </a:t>
            </a:r>
          </a:p>
          <a:p>
            <a:r>
              <a:rPr lang="en-CA" sz="4000">
                <a:solidFill>
                  <a:schemeClr val="bg1"/>
                </a:solidFill>
              </a:rPr>
              <a:t>finisher of our faith… </a:t>
            </a:r>
            <a:r>
              <a:rPr lang="en-CA" sz="4000" u="sng">
                <a:solidFill>
                  <a:schemeClr val="bg1"/>
                </a:solidFill>
              </a:rPr>
              <a:t>Heb. 12:2</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23528" y="404664"/>
            <a:ext cx="8496944" cy="2246769"/>
          </a:xfrm>
          <a:prstGeom prst="rect">
            <a:avLst/>
          </a:prstGeom>
          <a:noFill/>
        </p:spPr>
        <p:txBody>
          <a:bodyPr wrap="square" rtlCol="0">
            <a:spAutoFit/>
          </a:bodyPr>
          <a:lstStyle/>
          <a:p>
            <a:r>
              <a:rPr lang="en-CA" sz="2800" b="1" dirty="0">
                <a:solidFill>
                  <a:schemeClr val="bg1"/>
                </a:solidFill>
              </a:rPr>
              <a:t>BUT</a:t>
            </a:r>
            <a:r>
              <a:rPr lang="en-CA" sz="2800" dirty="0"/>
              <a:t> </a:t>
            </a:r>
            <a:r>
              <a:rPr lang="en-CA" sz="2800" b="1" dirty="0">
                <a:solidFill>
                  <a:schemeClr val="bg1"/>
                </a:solidFill>
              </a:rPr>
              <a:t>WE ALL WITH OPEN FACE, BEHOLDING AS IN A GLASS THE GLORY OF THE LORD, ARE CHANGED INTO THE SAME IMAGE, FROM GLORY TO GLORY, EVEN AS BY THE SPIRIT OF THE LORD. </a:t>
            </a:r>
            <a:r>
              <a:rPr lang="en-CA" sz="2800" b="1" u="sng" dirty="0">
                <a:solidFill>
                  <a:schemeClr val="bg1"/>
                </a:solidFill>
              </a:rPr>
              <a:t>2 COR 3:18 </a:t>
            </a:r>
            <a:endParaRPr lang="en-CA" sz="2800" u="sng" dirty="0">
              <a:solidFill>
                <a:schemeClr val="bg1"/>
              </a:solidFill>
            </a:endParaRPr>
          </a:p>
        </p:txBody>
      </p:sp>
      <p:sp>
        <p:nvSpPr>
          <p:cNvPr id="4" name="TextBox 3"/>
          <p:cNvSpPr txBox="1"/>
          <p:nvPr/>
        </p:nvSpPr>
        <p:spPr>
          <a:xfrm>
            <a:off x="323528" y="3717032"/>
            <a:ext cx="8496944" cy="1384995"/>
          </a:xfrm>
          <a:prstGeom prst="rect">
            <a:avLst/>
          </a:prstGeom>
          <a:noFill/>
        </p:spPr>
        <p:txBody>
          <a:bodyPr wrap="square" rtlCol="0">
            <a:spAutoFit/>
          </a:bodyPr>
          <a:lstStyle/>
          <a:p>
            <a:r>
              <a:rPr lang="en-CA" sz="2800" b="1" dirty="0">
                <a:solidFill>
                  <a:schemeClr val="bg1"/>
                </a:solidFill>
              </a:rPr>
              <a:t>HOW BE IT, WHEN HE THE SPIRIT OF TRUTH IS COME HE WILL GUIDE YOU INTO ALL TRUTH. </a:t>
            </a:r>
            <a:r>
              <a:rPr lang="en-CA" sz="2800" b="1" u="sng" dirty="0">
                <a:solidFill>
                  <a:schemeClr val="bg1"/>
                </a:solidFill>
              </a:rPr>
              <a:t>JOHN 16:13</a:t>
            </a:r>
            <a:r>
              <a:rPr lang="en-CA" sz="2800" b="1" dirty="0">
                <a:solidFill>
                  <a:schemeClr val="bg1"/>
                </a:solidFill>
              </a:rPr>
              <a:t>.</a:t>
            </a:r>
          </a:p>
        </p:txBody>
      </p:sp>
    </p:spTree>
    <p:extLst>
      <p:ext uri="{BB962C8B-B14F-4D97-AF65-F5344CB8AC3E}">
        <p14:creationId xmlns:p14="http://schemas.microsoft.com/office/powerpoint/2010/main" val="123798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TSKY.JPG"/>
          <p:cNvPicPr>
            <a:picLocks noChangeAspect="1"/>
          </p:cNvPicPr>
          <p:nvPr/>
        </p:nvPicPr>
        <p:blipFill>
          <a:blip r:embed="rId2" cstate="print">
            <a:lum contrast="-40000"/>
          </a:blip>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357158" y="500042"/>
            <a:ext cx="8572560" cy="4062651"/>
          </a:xfrm>
          <a:prstGeom prst="rect">
            <a:avLst/>
          </a:prstGeom>
          <a:noFill/>
        </p:spPr>
        <p:txBody>
          <a:bodyPr wrap="square" rtlCol="0">
            <a:spAutoFit/>
          </a:bodyPr>
          <a:lstStyle/>
          <a:p>
            <a:r>
              <a:rPr lang="en-CA" sz="4000" u="sng" dirty="0">
                <a:solidFill>
                  <a:schemeClr val="bg1"/>
                </a:solidFill>
              </a:rPr>
              <a:t>John 10:27, 28</a:t>
            </a:r>
            <a:r>
              <a:rPr lang="en-CA" sz="4000" dirty="0">
                <a:solidFill>
                  <a:schemeClr val="bg1"/>
                </a:solidFill>
              </a:rPr>
              <a:t>.  My followers hear my voice, and I know them, and they follow me:  And I give unto them eternal life; and they shall </a:t>
            </a:r>
            <a:r>
              <a:rPr lang="en-CA" sz="4000" dirty="0">
                <a:solidFill>
                  <a:srgbClr val="FFFF00"/>
                </a:solidFill>
              </a:rPr>
              <a:t>never perish</a:t>
            </a:r>
            <a:r>
              <a:rPr lang="en-CA" sz="4000" dirty="0">
                <a:solidFill>
                  <a:schemeClr val="bg1"/>
                </a:solidFill>
              </a:rPr>
              <a:t>, neither shall any man pluck them out of my hand.</a:t>
            </a:r>
          </a:p>
          <a:p>
            <a:endParaRPr lang="en-CA" dirty="0"/>
          </a:p>
        </p:txBody>
      </p:sp>
      <p:sp>
        <p:nvSpPr>
          <p:cNvPr id="4" name="TextBox 3"/>
          <p:cNvSpPr txBox="1"/>
          <p:nvPr/>
        </p:nvSpPr>
        <p:spPr>
          <a:xfrm>
            <a:off x="500034" y="4786322"/>
            <a:ext cx="6800260" cy="707886"/>
          </a:xfrm>
          <a:prstGeom prst="rect">
            <a:avLst/>
          </a:prstGeom>
          <a:noFill/>
        </p:spPr>
        <p:txBody>
          <a:bodyPr wrap="none" rtlCol="0">
            <a:spAutoFit/>
          </a:bodyPr>
          <a:lstStyle/>
          <a:p>
            <a:r>
              <a:rPr lang="en-CA" sz="4000">
                <a:solidFill>
                  <a:schemeClr val="bg1"/>
                </a:solidFill>
              </a:rPr>
              <a:t>Allow </a:t>
            </a:r>
            <a:r>
              <a:rPr lang="en-CA" sz="4000" dirty="0">
                <a:solidFill>
                  <a:schemeClr val="bg1"/>
                </a:solidFill>
              </a:rPr>
              <a:t>me to share with you…</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DSEA.JPG"/>
          <p:cNvPicPr>
            <a:picLocks noChangeAspect="1"/>
          </p:cNvPicPr>
          <p:nvPr/>
        </p:nvPicPr>
        <p:blipFill>
          <a:blip r:embed="rId2" cstate="print">
            <a:duotone>
              <a:schemeClr val="accent6">
                <a:shade val="45000"/>
                <a:satMod val="135000"/>
              </a:schemeClr>
              <a:prstClr val="white"/>
            </a:duotone>
          </a:blip>
          <a:stretch>
            <a:fillRect/>
          </a:stretch>
        </p:blipFill>
        <p:spPr>
          <a:xfrm>
            <a:off x="0" y="0"/>
            <a:ext cx="9144000" cy="6858000"/>
          </a:xfrm>
          <a:prstGeom prst="rect">
            <a:avLst/>
          </a:prstGeom>
        </p:spPr>
      </p:pic>
      <p:sp>
        <p:nvSpPr>
          <p:cNvPr id="23555" name="Text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r>
              <a:rPr lang="en-CA" sz="4000">
                <a:solidFill>
                  <a:schemeClr val="bg1"/>
                </a:solidFill>
              </a:rPr>
              <a:t>How should we respond to this act of mercy, friends?</a:t>
            </a:r>
          </a:p>
        </p:txBody>
      </p:sp>
      <p:sp>
        <p:nvSpPr>
          <p:cNvPr id="5" name="TextBox 4"/>
          <p:cNvSpPr txBox="1">
            <a:spLocks noChangeArrowheads="1"/>
          </p:cNvSpPr>
          <p:nvPr/>
        </p:nvSpPr>
        <p:spPr bwMode="auto">
          <a:xfrm>
            <a:off x="0" y="1500188"/>
            <a:ext cx="9144000" cy="646112"/>
          </a:xfrm>
          <a:prstGeom prst="rect">
            <a:avLst/>
          </a:prstGeom>
          <a:noFill/>
          <a:ln w="9525">
            <a:noFill/>
            <a:miter lim="800000"/>
            <a:headEnd/>
            <a:tailEnd/>
          </a:ln>
        </p:spPr>
        <p:txBody>
          <a:bodyPr>
            <a:spAutoFit/>
          </a:bodyPr>
          <a:lstStyle/>
          <a:p>
            <a:r>
              <a:rPr lang="en-CA" sz="3600">
                <a:solidFill>
                  <a:schemeClr val="bg1"/>
                </a:solidFill>
              </a:rPr>
              <a:t>Here is God’s appeal to us:</a:t>
            </a:r>
          </a:p>
        </p:txBody>
      </p:sp>
      <p:sp>
        <p:nvSpPr>
          <p:cNvPr id="8" name="TextBox 7"/>
          <p:cNvSpPr txBox="1">
            <a:spLocks noChangeArrowheads="1"/>
          </p:cNvSpPr>
          <p:nvPr/>
        </p:nvSpPr>
        <p:spPr bwMode="auto">
          <a:xfrm>
            <a:off x="0" y="2143125"/>
            <a:ext cx="9144000" cy="1200150"/>
          </a:xfrm>
          <a:prstGeom prst="rect">
            <a:avLst/>
          </a:prstGeom>
          <a:noFill/>
          <a:ln w="9525">
            <a:noFill/>
            <a:miter lim="800000"/>
            <a:headEnd/>
            <a:tailEnd/>
          </a:ln>
        </p:spPr>
        <p:txBody>
          <a:bodyPr>
            <a:spAutoFit/>
          </a:bodyPr>
          <a:lstStyle/>
          <a:p>
            <a:r>
              <a:rPr lang="en-CA" sz="3600" dirty="0"/>
              <a:t>Repent therefore, and be </a:t>
            </a:r>
            <a:r>
              <a:rPr lang="en-CA" sz="3600" dirty="0">
                <a:solidFill>
                  <a:schemeClr val="bg1"/>
                </a:solidFill>
              </a:rPr>
              <a:t>converted</a:t>
            </a:r>
            <a:r>
              <a:rPr lang="en-CA" sz="3600" dirty="0"/>
              <a:t>, that your sins may be </a:t>
            </a:r>
            <a:r>
              <a:rPr lang="en-CA" sz="3600" dirty="0">
                <a:solidFill>
                  <a:schemeClr val="tx2"/>
                </a:solidFill>
              </a:rPr>
              <a:t>blotted out</a:t>
            </a:r>
            <a:r>
              <a:rPr lang="en-CA" sz="3600" dirty="0"/>
              <a:t>… </a:t>
            </a:r>
            <a:r>
              <a:rPr lang="en-CA" sz="3600" u="sng" dirty="0"/>
              <a:t>Acts 3:19</a:t>
            </a:r>
            <a:endParaRPr lang="en-CA" sz="3600" u="sng" dirty="0">
              <a:solidFill>
                <a:schemeClr val="bg1"/>
              </a:solidFill>
            </a:endParaRPr>
          </a:p>
        </p:txBody>
      </p:sp>
      <p:sp>
        <p:nvSpPr>
          <p:cNvPr id="9" name="TextBox 8"/>
          <p:cNvSpPr txBox="1">
            <a:spLocks noChangeArrowheads="1"/>
          </p:cNvSpPr>
          <p:nvPr/>
        </p:nvSpPr>
        <p:spPr bwMode="auto">
          <a:xfrm>
            <a:off x="0" y="3500438"/>
            <a:ext cx="9144000" cy="1754187"/>
          </a:xfrm>
          <a:prstGeom prst="rect">
            <a:avLst/>
          </a:prstGeom>
          <a:noFill/>
          <a:ln w="9525">
            <a:noFill/>
            <a:miter lim="800000"/>
            <a:headEnd/>
            <a:tailEnd/>
          </a:ln>
        </p:spPr>
        <p:txBody>
          <a:bodyPr>
            <a:spAutoFit/>
          </a:bodyPr>
          <a:lstStyle/>
          <a:p>
            <a:r>
              <a:rPr lang="en-CA" sz="3600" dirty="0"/>
              <a:t>What is conversion?  Conversion is accepting Jesus’ sacrifice for us; and it is characterised by </a:t>
            </a:r>
            <a:r>
              <a:rPr lang="en-CA" sz="3600" dirty="0">
                <a:solidFill>
                  <a:schemeClr val="bg1"/>
                </a:solidFill>
              </a:rPr>
              <a:t>repentance</a:t>
            </a:r>
            <a:r>
              <a:rPr lang="en-CA" sz="3600" dirty="0"/>
              <a:t> and </a:t>
            </a:r>
            <a:r>
              <a:rPr lang="en-CA" sz="3600" dirty="0">
                <a:solidFill>
                  <a:srgbClr val="C00000"/>
                </a:solidFill>
              </a:rPr>
              <a:t>baptism</a:t>
            </a:r>
            <a:r>
              <a:rPr lang="en-CA" sz="3600" dirty="0"/>
              <a:t>.</a:t>
            </a:r>
          </a:p>
        </p:txBody>
      </p:sp>
      <p:sp>
        <p:nvSpPr>
          <p:cNvPr id="10" name="TextBox 9"/>
          <p:cNvSpPr txBox="1">
            <a:spLocks noChangeArrowheads="1"/>
          </p:cNvSpPr>
          <p:nvPr/>
        </p:nvSpPr>
        <p:spPr bwMode="auto">
          <a:xfrm>
            <a:off x="0" y="5429250"/>
            <a:ext cx="9144000" cy="708025"/>
          </a:xfrm>
          <a:prstGeom prst="rect">
            <a:avLst/>
          </a:prstGeom>
          <a:noFill/>
          <a:ln w="9525">
            <a:noFill/>
            <a:miter lim="800000"/>
            <a:headEnd/>
            <a:tailEnd/>
          </a:ln>
        </p:spPr>
        <p:txBody>
          <a:bodyPr>
            <a:spAutoFit/>
          </a:bodyPr>
          <a:lstStyle/>
          <a:p>
            <a:r>
              <a:rPr lang="en-CA" sz="4000">
                <a:solidFill>
                  <a:schemeClr val="bg1"/>
                </a:solidFill>
              </a:rPr>
              <a:t>Listen to this text from the book of Acts: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S-BROWN.JPG"/>
          <p:cNvPicPr>
            <a:picLocks noChangeAspect="1"/>
          </p:cNvPicPr>
          <p:nvPr/>
        </p:nvPicPr>
        <p:blipFill>
          <a:blip r:embed="rId2" cstate="print">
            <a:lum contrast="-30000"/>
          </a:blip>
          <a:srcRect/>
          <a:stretch>
            <a:fillRect/>
          </a:stretch>
        </p:blipFill>
        <p:spPr bwMode="auto">
          <a:xfrm>
            <a:off x="0" y="0"/>
            <a:ext cx="9144000" cy="6858000"/>
          </a:xfrm>
          <a:prstGeom prst="rect">
            <a:avLst/>
          </a:prstGeom>
          <a:noFill/>
          <a:ln w="9525">
            <a:noFill/>
            <a:miter lim="800000"/>
            <a:headEnd/>
            <a:tailEnd/>
          </a:ln>
        </p:spPr>
      </p:pic>
      <p:sp>
        <p:nvSpPr>
          <p:cNvPr id="24579" name="TextBox 2"/>
          <p:cNvSpPr txBox="1">
            <a:spLocks noChangeArrowheads="1"/>
          </p:cNvSpPr>
          <p:nvPr/>
        </p:nvSpPr>
        <p:spPr bwMode="auto">
          <a:xfrm>
            <a:off x="0" y="214313"/>
            <a:ext cx="9144000" cy="2308225"/>
          </a:xfrm>
          <a:prstGeom prst="rect">
            <a:avLst/>
          </a:prstGeom>
          <a:noFill/>
          <a:ln w="9525">
            <a:noFill/>
            <a:miter lim="800000"/>
            <a:headEnd/>
            <a:tailEnd/>
          </a:ln>
        </p:spPr>
        <p:txBody>
          <a:bodyPr>
            <a:spAutoFit/>
          </a:bodyPr>
          <a:lstStyle/>
          <a:p>
            <a:r>
              <a:rPr lang="en-CA" sz="3600">
                <a:solidFill>
                  <a:schemeClr val="bg1"/>
                </a:solidFill>
              </a:rPr>
              <a:t>Now when they heard this, they were pricked in their heart, and said unto Peter and to the rest of the apostles, Men and brethren, what shall we do?</a:t>
            </a:r>
          </a:p>
        </p:txBody>
      </p:sp>
      <p:sp>
        <p:nvSpPr>
          <p:cNvPr id="4" name="TextBox 3"/>
          <p:cNvSpPr txBox="1">
            <a:spLocks noChangeArrowheads="1"/>
          </p:cNvSpPr>
          <p:nvPr/>
        </p:nvSpPr>
        <p:spPr bwMode="auto">
          <a:xfrm>
            <a:off x="0" y="2643188"/>
            <a:ext cx="9144000" cy="2862262"/>
          </a:xfrm>
          <a:prstGeom prst="rect">
            <a:avLst/>
          </a:prstGeom>
          <a:noFill/>
          <a:ln w="9525">
            <a:noFill/>
            <a:miter lim="800000"/>
            <a:headEnd/>
            <a:tailEnd/>
          </a:ln>
        </p:spPr>
        <p:txBody>
          <a:bodyPr>
            <a:spAutoFit/>
          </a:bodyPr>
          <a:lstStyle/>
          <a:p>
            <a:r>
              <a:rPr lang="en-CA" sz="3600">
                <a:solidFill>
                  <a:schemeClr val="bg1"/>
                </a:solidFill>
              </a:rPr>
              <a:t>Then Peter said unto them, Repent, and be baptized every one of you in the name of Jesus Christ for the remission of sins, and ye shall receive the gift of the Holy Ghost.  </a:t>
            </a:r>
            <a:r>
              <a:rPr lang="en-CA" sz="3600" u="sng">
                <a:solidFill>
                  <a:schemeClr val="bg1"/>
                </a:solidFill>
              </a:rPr>
              <a:t>Acts 2:37, 38</a:t>
            </a:r>
          </a:p>
        </p:txBody>
      </p:sp>
      <p:sp>
        <p:nvSpPr>
          <p:cNvPr id="5" name="TextBox 4"/>
          <p:cNvSpPr txBox="1">
            <a:spLocks noChangeArrowheads="1"/>
          </p:cNvSpPr>
          <p:nvPr/>
        </p:nvSpPr>
        <p:spPr bwMode="auto">
          <a:xfrm>
            <a:off x="0" y="5643563"/>
            <a:ext cx="9144000" cy="1200150"/>
          </a:xfrm>
          <a:prstGeom prst="rect">
            <a:avLst/>
          </a:prstGeom>
          <a:noFill/>
          <a:ln w="9525">
            <a:noFill/>
            <a:miter lim="800000"/>
            <a:headEnd/>
            <a:tailEnd/>
          </a:ln>
        </p:spPr>
        <p:txBody>
          <a:bodyPr>
            <a:spAutoFit/>
          </a:bodyPr>
          <a:lstStyle/>
          <a:p>
            <a:r>
              <a:rPr lang="en-CA" sz="3600"/>
              <a:t>But there is something else we need that God gives us freely…</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G-FIRE.JPG"/>
          <p:cNvPicPr>
            <a:picLocks noChangeAspect="1"/>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5603" name="TextBox 2"/>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r>
              <a:rPr lang="en-CA" sz="4000" dirty="0">
                <a:solidFill>
                  <a:schemeClr val="bg1"/>
                </a:solidFill>
              </a:rPr>
              <a:t>We must have </a:t>
            </a:r>
            <a:r>
              <a:rPr lang="en-CA" sz="4000" u="sng" dirty="0">
                <a:solidFill>
                  <a:schemeClr val="bg1"/>
                </a:solidFill>
              </a:rPr>
              <a:t>faith</a:t>
            </a:r>
            <a:r>
              <a:rPr lang="en-CA" sz="4000" dirty="0">
                <a:solidFill>
                  <a:schemeClr val="bg1"/>
                </a:solidFill>
              </a:rPr>
              <a:t>. The Bible tells us: </a:t>
            </a:r>
          </a:p>
        </p:txBody>
      </p:sp>
      <p:sp>
        <p:nvSpPr>
          <p:cNvPr id="4" name="TextBox 3"/>
          <p:cNvSpPr txBox="1">
            <a:spLocks noChangeArrowheads="1"/>
          </p:cNvSpPr>
          <p:nvPr/>
        </p:nvSpPr>
        <p:spPr bwMode="auto">
          <a:xfrm>
            <a:off x="0" y="785813"/>
            <a:ext cx="9144000" cy="2308225"/>
          </a:xfrm>
          <a:prstGeom prst="rect">
            <a:avLst/>
          </a:prstGeom>
          <a:noFill/>
          <a:ln w="9525">
            <a:noFill/>
            <a:miter lim="800000"/>
            <a:headEnd/>
            <a:tailEnd/>
          </a:ln>
        </p:spPr>
        <p:txBody>
          <a:bodyPr>
            <a:spAutoFit/>
          </a:bodyPr>
          <a:lstStyle/>
          <a:p>
            <a:r>
              <a:rPr lang="en-CA" sz="3600" dirty="0">
                <a:solidFill>
                  <a:schemeClr val="bg1"/>
                </a:solidFill>
              </a:rPr>
              <a:t>But without faith it is impossible to please him: for he that comes to God must believe that he is, and that he is a </a:t>
            </a:r>
            <a:r>
              <a:rPr lang="en-CA" sz="3600" dirty="0" err="1">
                <a:solidFill>
                  <a:schemeClr val="bg1"/>
                </a:solidFill>
              </a:rPr>
              <a:t>rewarder</a:t>
            </a:r>
            <a:r>
              <a:rPr lang="en-CA" sz="3600" dirty="0">
                <a:solidFill>
                  <a:schemeClr val="bg1"/>
                </a:solidFill>
              </a:rPr>
              <a:t> of them that diligently seek him.  </a:t>
            </a:r>
            <a:r>
              <a:rPr lang="en-CA" sz="3600" u="sng" dirty="0">
                <a:solidFill>
                  <a:schemeClr val="bg1"/>
                </a:solidFill>
              </a:rPr>
              <a:t>Heb. 11:6</a:t>
            </a:r>
          </a:p>
        </p:txBody>
      </p:sp>
      <p:sp>
        <p:nvSpPr>
          <p:cNvPr id="6" name="TextBox 5"/>
          <p:cNvSpPr txBox="1">
            <a:spLocks noChangeArrowheads="1"/>
          </p:cNvSpPr>
          <p:nvPr/>
        </p:nvSpPr>
        <p:spPr bwMode="auto">
          <a:xfrm>
            <a:off x="0" y="3214688"/>
            <a:ext cx="9144000" cy="2308225"/>
          </a:xfrm>
          <a:prstGeom prst="rect">
            <a:avLst/>
          </a:prstGeom>
          <a:noFill/>
          <a:ln w="9525">
            <a:noFill/>
            <a:miter lim="800000"/>
            <a:headEnd/>
            <a:tailEnd/>
          </a:ln>
        </p:spPr>
        <p:txBody>
          <a:bodyPr>
            <a:spAutoFit/>
          </a:bodyPr>
          <a:lstStyle/>
          <a:p>
            <a:r>
              <a:rPr lang="en-CA" sz="3600" dirty="0">
                <a:solidFill>
                  <a:schemeClr val="bg1"/>
                </a:solidFill>
              </a:rPr>
              <a:t> What is faith?  Faith is belief and trust.  Not belief alone, but both belief and trust.  Notice the text above again, it says we must believe…We also read in the Psalms:  </a:t>
            </a:r>
            <a:endParaRPr lang="en-CA" sz="3600" dirty="0"/>
          </a:p>
        </p:txBody>
      </p:sp>
      <p:sp>
        <p:nvSpPr>
          <p:cNvPr id="7" name="TextBox 6"/>
          <p:cNvSpPr txBox="1">
            <a:spLocks noChangeArrowheads="1"/>
          </p:cNvSpPr>
          <p:nvPr/>
        </p:nvSpPr>
        <p:spPr bwMode="auto">
          <a:xfrm>
            <a:off x="0" y="5572125"/>
            <a:ext cx="9144000" cy="1200150"/>
          </a:xfrm>
          <a:prstGeom prst="rect">
            <a:avLst/>
          </a:prstGeom>
          <a:noFill/>
          <a:ln w="9525">
            <a:noFill/>
            <a:miter lim="800000"/>
            <a:headEnd/>
            <a:tailEnd/>
          </a:ln>
        </p:spPr>
        <p:txBody>
          <a:bodyPr>
            <a:spAutoFit/>
          </a:bodyPr>
          <a:lstStyle/>
          <a:p>
            <a:r>
              <a:rPr lang="en-CA" sz="3600" dirty="0"/>
              <a:t>You that fear the LORD, trust in the LORD: </a:t>
            </a:r>
            <a:r>
              <a:rPr lang="en-CA" sz="3600" u="sng" dirty="0"/>
              <a:t>Ps. 115:11</a:t>
            </a:r>
            <a:r>
              <a:rPr lang="en-CA" sz="3600" dirty="0"/>
              <a:t>. </a:t>
            </a:r>
            <a:r>
              <a:rPr lang="en-CA" sz="3600" dirty="0">
                <a:solidFill>
                  <a:schemeClr val="bg1"/>
                </a:solidFill>
              </a:rPr>
              <a:t>You cannot trust without belief...</a:t>
            </a:r>
            <a:endParaRPr lang="en-CA" sz="3600" u="sng" dirty="0">
              <a:solidFill>
                <a:schemeClr val="bg1"/>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slide(fromLeft)">
                                      <p:cBhvr>
                                        <p:cTn id="18"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6627" name="TextBox 2"/>
          <p:cNvSpPr txBox="1">
            <a:spLocks noChangeArrowheads="1"/>
          </p:cNvSpPr>
          <p:nvPr/>
        </p:nvSpPr>
        <p:spPr bwMode="auto">
          <a:xfrm>
            <a:off x="0" y="285750"/>
            <a:ext cx="9144000" cy="1200150"/>
          </a:xfrm>
          <a:prstGeom prst="rect">
            <a:avLst/>
          </a:prstGeom>
          <a:noFill/>
          <a:ln w="9525">
            <a:noFill/>
            <a:miter lim="800000"/>
            <a:headEnd/>
            <a:tailEnd/>
          </a:ln>
        </p:spPr>
        <p:txBody>
          <a:bodyPr>
            <a:spAutoFit/>
          </a:bodyPr>
          <a:lstStyle/>
          <a:p>
            <a:r>
              <a:rPr lang="en-CA" sz="3600"/>
              <a:t>Let me illustrate with a story: The tightrope walker.  Jean F. Gravelet;  1859…</a:t>
            </a:r>
          </a:p>
        </p:txBody>
      </p:sp>
      <p:pic>
        <p:nvPicPr>
          <p:cNvPr id="26628" name="Picture 2" descr="img_gallery_wengland_08.jpg"/>
          <p:cNvPicPr>
            <a:picLocks noChangeAspect="1" noChangeArrowheads="1"/>
          </p:cNvPicPr>
          <p:nvPr/>
        </p:nvPicPr>
        <p:blipFill>
          <a:blip r:embed="rId3" cstate="print"/>
          <a:srcRect/>
          <a:stretch>
            <a:fillRect/>
          </a:stretch>
        </p:blipFill>
        <p:spPr bwMode="auto">
          <a:xfrm>
            <a:off x="1571625" y="1468438"/>
            <a:ext cx="6072188" cy="5389562"/>
          </a:xfrm>
          <a:prstGeom prst="rect">
            <a:avLst/>
          </a:prstGeom>
          <a:noFill/>
          <a:ln w="9525">
            <a:noFill/>
            <a:miter lim="800000"/>
            <a:headEnd/>
            <a:tailEnd/>
          </a:ln>
        </p:spPr>
      </p:pic>
      <p:sp>
        <p:nvSpPr>
          <p:cNvPr id="26629" name="TextBox 5"/>
          <p:cNvSpPr txBox="1">
            <a:spLocks noChangeArrowheads="1"/>
          </p:cNvSpPr>
          <p:nvPr/>
        </p:nvSpPr>
        <p:spPr bwMode="auto">
          <a:xfrm>
            <a:off x="0" y="1785938"/>
            <a:ext cx="357188" cy="4400550"/>
          </a:xfrm>
          <a:prstGeom prst="rect">
            <a:avLst/>
          </a:prstGeom>
          <a:noFill/>
          <a:ln w="9525">
            <a:noFill/>
            <a:miter lim="800000"/>
            <a:headEnd/>
            <a:tailEnd/>
          </a:ln>
        </p:spPr>
        <p:txBody>
          <a:bodyPr>
            <a:spAutoFit/>
          </a:bodyPr>
          <a:lstStyle/>
          <a:p>
            <a:r>
              <a:rPr lang="en-CA" sz="4000"/>
              <a:t>Charles</a:t>
            </a:r>
            <a:endParaRPr lang="en-CA" sz="2800"/>
          </a:p>
        </p:txBody>
      </p:sp>
      <p:sp>
        <p:nvSpPr>
          <p:cNvPr id="26630" name="TextBox 6"/>
          <p:cNvSpPr txBox="1">
            <a:spLocks noChangeArrowheads="1"/>
          </p:cNvSpPr>
          <p:nvPr/>
        </p:nvSpPr>
        <p:spPr bwMode="auto">
          <a:xfrm>
            <a:off x="714375" y="1714500"/>
            <a:ext cx="428625" cy="4543425"/>
          </a:xfrm>
          <a:prstGeom prst="rect">
            <a:avLst/>
          </a:prstGeom>
          <a:noFill/>
          <a:ln w="9525">
            <a:noFill/>
            <a:miter lim="800000"/>
            <a:headEnd/>
            <a:tailEnd/>
          </a:ln>
        </p:spPr>
        <p:txBody>
          <a:bodyPr>
            <a:spAutoFit/>
          </a:bodyPr>
          <a:lstStyle/>
          <a:p>
            <a:r>
              <a:rPr lang="en-CA" sz="4000"/>
              <a:t>Blonden</a:t>
            </a:r>
          </a:p>
        </p:txBody>
      </p:sp>
    </p:spTree>
  </p:cSld>
  <p:clrMapOvr>
    <a:masterClrMapping/>
  </p:clrMapOvr>
  <p:transition>
    <p:wheel spokes="2"/>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6627" name="TextBox 2"/>
          <p:cNvSpPr txBox="1">
            <a:spLocks noChangeArrowheads="1"/>
          </p:cNvSpPr>
          <p:nvPr/>
        </p:nvSpPr>
        <p:spPr bwMode="auto">
          <a:xfrm>
            <a:off x="0" y="285750"/>
            <a:ext cx="5429256" cy="3416320"/>
          </a:xfrm>
          <a:prstGeom prst="rect">
            <a:avLst/>
          </a:prstGeom>
          <a:noFill/>
          <a:ln w="9525">
            <a:noFill/>
            <a:miter lim="800000"/>
            <a:headEnd/>
            <a:tailEnd/>
          </a:ln>
        </p:spPr>
        <p:txBody>
          <a:bodyPr wrap="square">
            <a:spAutoFit/>
          </a:bodyPr>
          <a:lstStyle/>
          <a:p>
            <a:r>
              <a:rPr lang="en-CA" sz="3600" dirty="0"/>
              <a:t>In 1859 Charles </a:t>
            </a:r>
            <a:r>
              <a:rPr lang="en-CA" sz="3600" dirty="0" err="1"/>
              <a:t>Blonden</a:t>
            </a:r>
            <a:r>
              <a:rPr lang="en-CA" sz="3600" dirty="0"/>
              <a:t> became the most famous individual to walk across the Niagara Falls.  He skipped across; pushed a wheel barrow across and    </a:t>
            </a:r>
          </a:p>
        </p:txBody>
      </p:sp>
      <p:pic>
        <p:nvPicPr>
          <p:cNvPr id="26628" name="Picture 2" descr="img_gallery_wengland_08.jpg"/>
          <p:cNvPicPr>
            <a:picLocks noChangeAspect="1" noChangeArrowheads="1"/>
          </p:cNvPicPr>
          <p:nvPr/>
        </p:nvPicPr>
        <p:blipFill>
          <a:blip r:embed="rId3" cstate="print"/>
          <a:srcRect/>
          <a:stretch>
            <a:fillRect/>
          </a:stretch>
        </p:blipFill>
        <p:spPr bwMode="auto">
          <a:xfrm>
            <a:off x="5468816" y="1"/>
            <a:ext cx="3702332" cy="3286123"/>
          </a:xfrm>
          <a:prstGeom prst="rect">
            <a:avLst/>
          </a:prstGeom>
          <a:noFill/>
          <a:ln w="9525">
            <a:noFill/>
            <a:miter lim="800000"/>
            <a:headEnd/>
            <a:tailEnd/>
          </a:ln>
        </p:spPr>
      </p:pic>
      <p:sp>
        <p:nvSpPr>
          <p:cNvPr id="8" name="TextBox 7"/>
          <p:cNvSpPr txBox="1"/>
          <p:nvPr/>
        </p:nvSpPr>
        <p:spPr>
          <a:xfrm>
            <a:off x="0" y="3714752"/>
            <a:ext cx="9144000" cy="3170099"/>
          </a:xfrm>
          <a:prstGeom prst="rect">
            <a:avLst/>
          </a:prstGeom>
          <a:noFill/>
        </p:spPr>
        <p:txBody>
          <a:bodyPr wrap="square" rtlCol="0">
            <a:spAutoFit/>
          </a:bodyPr>
          <a:lstStyle/>
          <a:p>
            <a:r>
              <a:rPr lang="en-CA" sz="4000" dirty="0"/>
              <a:t>even cooked an omelette in the wheel barrow and eat it up there. </a:t>
            </a:r>
          </a:p>
          <a:p>
            <a:endParaRPr lang="en-CA" sz="4000" dirty="0"/>
          </a:p>
          <a:p>
            <a:r>
              <a:rPr lang="en-CA" sz="4000" dirty="0"/>
              <a:t>When he returned he asked the cheering crowd if they thought he could </a:t>
            </a:r>
          </a:p>
        </p:txBody>
      </p:sp>
    </p:spTree>
  </p:cSld>
  <p:clrMapOvr>
    <a:masterClrMapping/>
  </p:clrMapOvr>
  <p:transition>
    <p:pull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6628" name="Picture 2" descr="img_gallery_wengland_08.jpg"/>
          <p:cNvPicPr>
            <a:picLocks noChangeAspect="1" noChangeArrowheads="1"/>
          </p:cNvPicPr>
          <p:nvPr/>
        </p:nvPicPr>
        <p:blipFill>
          <a:blip r:embed="rId3" cstate="print"/>
          <a:srcRect/>
          <a:stretch>
            <a:fillRect/>
          </a:stretch>
        </p:blipFill>
        <p:spPr bwMode="auto">
          <a:xfrm>
            <a:off x="5500683" y="0"/>
            <a:ext cx="3643317" cy="3233741"/>
          </a:xfrm>
          <a:prstGeom prst="rect">
            <a:avLst/>
          </a:prstGeom>
          <a:noFill/>
          <a:ln w="9525">
            <a:noFill/>
            <a:miter lim="800000"/>
            <a:headEnd/>
            <a:tailEnd/>
          </a:ln>
        </p:spPr>
      </p:pic>
      <p:sp>
        <p:nvSpPr>
          <p:cNvPr id="7" name="TextBox 6"/>
          <p:cNvSpPr txBox="1"/>
          <p:nvPr/>
        </p:nvSpPr>
        <p:spPr>
          <a:xfrm>
            <a:off x="0" y="214290"/>
            <a:ext cx="5500694" cy="3170099"/>
          </a:xfrm>
          <a:prstGeom prst="rect">
            <a:avLst/>
          </a:prstGeom>
          <a:noFill/>
        </p:spPr>
        <p:txBody>
          <a:bodyPr wrap="square" rtlCol="0">
            <a:spAutoFit/>
          </a:bodyPr>
          <a:lstStyle/>
          <a:p>
            <a:r>
              <a:rPr lang="en-CA" sz="4000" dirty="0"/>
              <a:t>do it again?  They all said yes, yes.  Then he asked them if they thought he could do it with someone in the </a:t>
            </a:r>
          </a:p>
        </p:txBody>
      </p:sp>
      <p:sp>
        <p:nvSpPr>
          <p:cNvPr id="8" name="TextBox 7"/>
          <p:cNvSpPr txBox="1"/>
          <p:nvPr/>
        </p:nvSpPr>
        <p:spPr>
          <a:xfrm>
            <a:off x="0" y="3357562"/>
            <a:ext cx="9144000" cy="3170099"/>
          </a:xfrm>
          <a:prstGeom prst="rect">
            <a:avLst/>
          </a:prstGeom>
          <a:noFill/>
        </p:spPr>
        <p:txBody>
          <a:bodyPr wrap="square" rtlCol="0">
            <a:spAutoFit/>
          </a:bodyPr>
          <a:lstStyle/>
          <a:p>
            <a:r>
              <a:rPr lang="en-CA" sz="4000" dirty="0"/>
              <a:t>Wheelbarrow?  Again they cried yes, yes!  At this point he called for a volunteer to come up and get into the barrow.  No one volunteered to put his or her life in his hands!</a:t>
            </a:r>
          </a:p>
        </p:txBody>
      </p:sp>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G-EASTER.JPG"/>
          <p:cNvPicPr>
            <a:picLocks noChangeAspect="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6628" name="Picture 2" descr="img_gallery_wengland_08.jpg"/>
          <p:cNvPicPr>
            <a:picLocks noChangeAspect="1" noChangeArrowheads="1"/>
          </p:cNvPicPr>
          <p:nvPr/>
        </p:nvPicPr>
        <p:blipFill>
          <a:blip r:embed="rId3" cstate="print"/>
          <a:srcRect/>
          <a:stretch>
            <a:fillRect/>
          </a:stretch>
        </p:blipFill>
        <p:spPr bwMode="auto">
          <a:xfrm>
            <a:off x="5500683" y="0"/>
            <a:ext cx="3643317" cy="3233741"/>
          </a:xfrm>
          <a:prstGeom prst="rect">
            <a:avLst/>
          </a:prstGeom>
          <a:noFill/>
          <a:ln w="9525">
            <a:noFill/>
            <a:miter lim="800000"/>
            <a:headEnd/>
            <a:tailEnd/>
          </a:ln>
        </p:spPr>
      </p:pic>
      <p:sp>
        <p:nvSpPr>
          <p:cNvPr id="7" name="TextBox 6"/>
          <p:cNvSpPr txBox="1"/>
          <p:nvPr/>
        </p:nvSpPr>
        <p:spPr>
          <a:xfrm>
            <a:off x="0" y="214290"/>
            <a:ext cx="5500694" cy="3170099"/>
          </a:xfrm>
          <a:prstGeom prst="rect">
            <a:avLst/>
          </a:prstGeom>
          <a:noFill/>
        </p:spPr>
        <p:txBody>
          <a:bodyPr wrap="square" rtlCol="0">
            <a:spAutoFit/>
          </a:bodyPr>
          <a:lstStyle/>
          <a:p>
            <a:r>
              <a:rPr lang="en-CA" sz="4000" dirty="0"/>
              <a:t>You see, friends, they all believed that he could do it.  But they did not have faith to believe that they could </a:t>
            </a:r>
          </a:p>
        </p:txBody>
      </p:sp>
      <p:sp>
        <p:nvSpPr>
          <p:cNvPr id="8" name="TextBox 7"/>
          <p:cNvSpPr txBox="1"/>
          <p:nvPr/>
        </p:nvSpPr>
        <p:spPr>
          <a:xfrm>
            <a:off x="0" y="3357562"/>
            <a:ext cx="9144000" cy="1323439"/>
          </a:xfrm>
          <a:prstGeom prst="rect">
            <a:avLst/>
          </a:prstGeom>
          <a:noFill/>
        </p:spPr>
        <p:txBody>
          <a:bodyPr wrap="square" rtlCol="0">
            <a:spAutoFit/>
          </a:bodyPr>
          <a:lstStyle/>
          <a:p>
            <a:r>
              <a:rPr lang="en-CA" sz="4000" dirty="0"/>
              <a:t>trust their lives in his care, although he proved himself well able.</a:t>
            </a:r>
          </a:p>
        </p:txBody>
      </p:sp>
      <p:sp>
        <p:nvSpPr>
          <p:cNvPr id="6" name="TextBox 5"/>
          <p:cNvSpPr txBox="1"/>
          <p:nvPr/>
        </p:nvSpPr>
        <p:spPr>
          <a:xfrm>
            <a:off x="214282" y="5072074"/>
            <a:ext cx="8643998" cy="1323439"/>
          </a:xfrm>
          <a:prstGeom prst="rect">
            <a:avLst/>
          </a:prstGeom>
          <a:noFill/>
        </p:spPr>
        <p:txBody>
          <a:bodyPr wrap="square" rtlCol="0">
            <a:spAutoFit/>
          </a:bodyPr>
          <a:lstStyle/>
          <a:p>
            <a:r>
              <a:rPr lang="en-CA" sz="4000" dirty="0"/>
              <a:t>So it is, friends, with faith and belief in Jesus’ sacrifice… </a:t>
            </a:r>
          </a:p>
        </p:txBody>
      </p:sp>
    </p:spTree>
  </p:cSld>
  <p:clrMapOvr>
    <a:masterClrMapping/>
  </p:clrMapOvr>
  <p:transition>
    <p:split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FIRE.JPG"/>
          <p:cNvPicPr>
            <a:picLocks noChangeAspect="1"/>
          </p:cNvPicPr>
          <p:nvPr/>
        </p:nvPicPr>
        <p:blipFill>
          <a:blip r:embed="rId2" cstate="print">
            <a:duotone>
              <a:prstClr val="black"/>
              <a:srgbClr val="FF33CC">
                <a:tint val="45000"/>
                <a:satMod val="400000"/>
              </a:srgbClr>
            </a:duotone>
            <a:lum bright="20000"/>
          </a:blip>
          <a:stretch>
            <a:fillRect/>
          </a:stretch>
        </p:blipFill>
        <p:spPr>
          <a:xfrm>
            <a:off x="0" y="0"/>
            <a:ext cx="9144000" cy="6858000"/>
          </a:xfrm>
          <a:prstGeom prst="rect">
            <a:avLst/>
          </a:prstGeom>
        </p:spPr>
      </p:pic>
      <p:sp>
        <p:nvSpPr>
          <p:cNvPr id="27651" name="TextBox 2"/>
          <p:cNvSpPr txBox="1">
            <a:spLocks noChangeArrowheads="1"/>
          </p:cNvSpPr>
          <p:nvPr/>
        </p:nvSpPr>
        <p:spPr bwMode="auto">
          <a:xfrm>
            <a:off x="0" y="214313"/>
            <a:ext cx="9144000" cy="1938992"/>
          </a:xfrm>
          <a:prstGeom prst="rect">
            <a:avLst/>
          </a:prstGeom>
          <a:noFill/>
          <a:ln w="9525">
            <a:noFill/>
            <a:miter lim="800000"/>
            <a:headEnd/>
            <a:tailEnd/>
          </a:ln>
        </p:spPr>
        <p:txBody>
          <a:bodyPr>
            <a:spAutoFit/>
          </a:bodyPr>
          <a:lstStyle/>
          <a:p>
            <a:r>
              <a:rPr lang="en-CA" sz="4000" dirty="0">
                <a:solidFill>
                  <a:schemeClr val="bg1"/>
                </a:solidFill>
              </a:rPr>
              <a:t>Faith, then, is believing and trusting God with your life.  Your choice to exercise faith determines your destiny.. </a:t>
            </a:r>
          </a:p>
        </p:txBody>
      </p:sp>
      <p:sp>
        <p:nvSpPr>
          <p:cNvPr id="4" name="TextBox 3"/>
          <p:cNvSpPr txBox="1"/>
          <p:nvPr/>
        </p:nvSpPr>
        <p:spPr>
          <a:xfrm>
            <a:off x="0" y="2500306"/>
            <a:ext cx="9144000" cy="3970338"/>
          </a:xfrm>
          <a:prstGeom prst="rect">
            <a:avLst/>
          </a:prstGeom>
          <a:noFill/>
        </p:spPr>
        <p:txBody>
          <a:bodyPr>
            <a:spAutoFit/>
          </a:bodyPr>
          <a:lstStyle/>
          <a:p>
            <a:pPr>
              <a:defRPr/>
            </a:pPr>
            <a:r>
              <a:rPr lang="en-CA" sz="3600" dirty="0">
                <a:solidFill>
                  <a:schemeClr val="bg1"/>
                </a:solidFill>
              </a:rPr>
              <a:t>The gospel then, shows us five things: </a:t>
            </a:r>
          </a:p>
          <a:p>
            <a:pPr marL="742950" indent="-742950">
              <a:buFontTx/>
              <a:buAutoNum type="arabicPeriod"/>
              <a:defRPr/>
            </a:pPr>
            <a:r>
              <a:rPr lang="en-CA" sz="3600" dirty="0">
                <a:solidFill>
                  <a:schemeClr val="bg1"/>
                </a:solidFill>
              </a:rPr>
              <a:t>Sin against God is rebellion against him; and this brings death; and all have sinned.</a:t>
            </a:r>
          </a:p>
          <a:p>
            <a:pPr marL="742950" indent="-742950">
              <a:buFontTx/>
              <a:buAutoNum type="arabicPeriod"/>
              <a:defRPr/>
            </a:pPr>
            <a:r>
              <a:rPr lang="en-CA" sz="3600" dirty="0">
                <a:solidFill>
                  <a:schemeClr val="bg1"/>
                </a:solidFill>
              </a:rPr>
              <a:t>God’s merciful response to our death sentence  is to come in Jesus Christ and die for us.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Horizontal)">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ASTER.JPG"/>
          <p:cNvPicPr>
            <a:picLocks noChangeAspect="1"/>
          </p:cNvPicPr>
          <p:nvPr/>
        </p:nvPicPr>
        <p:blipFill>
          <a:blip r:embed="rId2" cstate="print">
            <a:duotone>
              <a:prstClr val="black"/>
              <a:srgbClr val="FF33CC">
                <a:tint val="45000"/>
                <a:satMod val="400000"/>
              </a:srgbClr>
            </a:duotone>
            <a:lum bright="20000"/>
          </a:blip>
          <a:stretch>
            <a:fillRect/>
          </a:stretch>
        </p:blipFill>
        <p:spPr>
          <a:xfrm>
            <a:off x="0" y="0"/>
            <a:ext cx="9144000" cy="6858000"/>
          </a:xfrm>
          <a:prstGeom prst="rect">
            <a:avLst/>
          </a:prstGeom>
        </p:spPr>
      </p:pic>
      <p:sp>
        <p:nvSpPr>
          <p:cNvPr id="3" name="TextBox 2"/>
          <p:cNvSpPr txBox="1">
            <a:spLocks noChangeArrowheads="1"/>
          </p:cNvSpPr>
          <p:nvPr/>
        </p:nvSpPr>
        <p:spPr bwMode="auto">
          <a:xfrm>
            <a:off x="0" y="285750"/>
            <a:ext cx="9144000" cy="5632450"/>
          </a:xfrm>
          <a:prstGeom prst="rect">
            <a:avLst/>
          </a:prstGeom>
          <a:noFill/>
          <a:ln w="9525">
            <a:noFill/>
            <a:miter lim="800000"/>
            <a:headEnd/>
            <a:tailEnd/>
          </a:ln>
        </p:spPr>
        <p:txBody>
          <a:bodyPr>
            <a:spAutoFit/>
          </a:bodyPr>
          <a:lstStyle/>
          <a:p>
            <a:pPr marL="742950" indent="-742950">
              <a:buFontTx/>
              <a:buAutoNum type="arabicPeriod" startAt="3"/>
            </a:pPr>
            <a:r>
              <a:rPr lang="en-CA" sz="3600">
                <a:solidFill>
                  <a:schemeClr val="bg1"/>
                </a:solidFill>
              </a:rPr>
              <a:t>God’s merciful and loving act of keeping us saved as we live in Him until our death.</a:t>
            </a:r>
          </a:p>
          <a:p>
            <a:pPr marL="742950" indent="-742950">
              <a:buFontTx/>
              <a:buAutoNum type="arabicPeriod" startAt="3"/>
            </a:pPr>
            <a:r>
              <a:rPr lang="en-CA" sz="3600">
                <a:solidFill>
                  <a:schemeClr val="bg1"/>
                </a:solidFill>
              </a:rPr>
              <a:t>God’s preservation of law and order through out the universe by not destroying His law in order to forgive us, but by paying the penalty Himself in Jesus.</a:t>
            </a:r>
          </a:p>
          <a:p>
            <a:pPr marL="742950" indent="-742950">
              <a:buFontTx/>
              <a:buAutoNum type="arabicPeriod" startAt="3"/>
            </a:pPr>
            <a:r>
              <a:rPr lang="en-CA" sz="3600">
                <a:solidFill>
                  <a:schemeClr val="bg1"/>
                </a:solidFill>
              </a:rPr>
              <a:t>God calls upon everyone to make a decision for Him and live.</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G-RBERRY.JPG"/>
          <p:cNvPicPr>
            <a:picLocks noChangeAspect="1"/>
          </p:cNvPicPr>
          <p:nvPr/>
        </p:nvPicPr>
        <p:blipFill>
          <a:blip r:embed="rId2" cstate="print">
            <a:lum bright="10000" contrast="-70000"/>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0" y="0"/>
            <a:ext cx="9144000" cy="7848302"/>
          </a:xfrm>
          <a:prstGeom prst="rect">
            <a:avLst/>
          </a:prstGeom>
          <a:noFill/>
          <a:ln w="9525">
            <a:noFill/>
            <a:miter lim="800000"/>
            <a:headEnd/>
            <a:tailEnd/>
          </a:ln>
        </p:spPr>
        <p:txBody>
          <a:bodyPr>
            <a:spAutoFit/>
          </a:bodyPr>
          <a:lstStyle/>
          <a:p>
            <a:r>
              <a:rPr lang="en-CA" sz="3600" dirty="0">
                <a:solidFill>
                  <a:schemeClr val="bg1"/>
                </a:solidFill>
              </a:rPr>
              <a:t>This, friends, is the gospel of Jesus Christ for mankind.</a:t>
            </a:r>
          </a:p>
          <a:p>
            <a:endParaRPr lang="en-CA" sz="3600" dirty="0">
              <a:solidFill>
                <a:schemeClr val="bg1"/>
              </a:solidFill>
            </a:endParaRPr>
          </a:p>
          <a:p>
            <a:endParaRPr lang="en-CA" sz="3600" dirty="0">
              <a:solidFill>
                <a:schemeClr val="bg1"/>
              </a:solidFill>
            </a:endParaRPr>
          </a:p>
          <a:p>
            <a:r>
              <a:rPr lang="en-CA" sz="3600" dirty="0">
                <a:solidFill>
                  <a:schemeClr val="bg1"/>
                </a:solidFill>
              </a:rPr>
              <a:t>Here is God’s appeal to you:</a:t>
            </a:r>
          </a:p>
          <a:p>
            <a:r>
              <a:rPr lang="en-CA" sz="3600" dirty="0">
                <a:solidFill>
                  <a:schemeClr val="bg1"/>
                </a:solidFill>
              </a:rPr>
              <a:t> </a:t>
            </a:r>
          </a:p>
          <a:p>
            <a:r>
              <a:rPr lang="en-CA" sz="3600" dirty="0">
                <a:solidFill>
                  <a:schemeClr val="bg1"/>
                </a:solidFill>
              </a:rPr>
              <a:t>(</a:t>
            </a:r>
            <a:r>
              <a:rPr lang="en-CA" sz="3600" u="sng" dirty="0">
                <a:solidFill>
                  <a:schemeClr val="bg1"/>
                </a:solidFill>
              </a:rPr>
              <a:t>Isa 55:3 KJV</a:t>
            </a:r>
            <a:r>
              <a:rPr lang="en-CA" sz="3600" dirty="0">
                <a:solidFill>
                  <a:schemeClr val="bg1"/>
                </a:solidFill>
              </a:rPr>
              <a:t>)  Incline your ear, and come unto me: hear, and your soul shall live; and I will make an everlasting covenant with you…Today, if you will hear his voice, then harden not your hearts.  Tomorrow can be too late.</a:t>
            </a:r>
          </a:p>
          <a:p>
            <a:endParaRPr lang="en-CA" sz="3600" dirty="0">
              <a:solidFill>
                <a:schemeClr val="bg1"/>
              </a:solidFill>
            </a:endParaRPr>
          </a:p>
          <a:p>
            <a:endParaRPr lang="en-CA" sz="3600" dirty="0">
              <a:solidFill>
                <a:schemeClr val="bg1"/>
              </a:solidFill>
            </a:endParaRPr>
          </a:p>
        </p:txBody>
      </p:sp>
      <p:pic>
        <p:nvPicPr>
          <p:cNvPr id="2" name="Picture 1"/>
          <p:cNvPicPr>
            <a:picLocks noChangeAspect="1"/>
          </p:cNvPicPr>
          <p:nvPr/>
        </p:nvPicPr>
        <p:blipFill>
          <a:blip r:embed="rId3"/>
          <a:stretch>
            <a:fillRect/>
          </a:stretch>
        </p:blipFill>
        <p:spPr>
          <a:xfrm>
            <a:off x="4680520" y="610332"/>
            <a:ext cx="2142303" cy="1606727"/>
          </a:xfrm>
          <a:prstGeom prst="rect">
            <a:avLst/>
          </a:prstGeom>
        </p:spPr>
      </p:pic>
      <p:pic>
        <p:nvPicPr>
          <p:cNvPr id="4" name="Picture 3"/>
          <p:cNvPicPr>
            <a:picLocks noChangeAspect="1"/>
          </p:cNvPicPr>
          <p:nvPr/>
        </p:nvPicPr>
        <p:blipFill>
          <a:blip r:embed="rId4"/>
          <a:stretch>
            <a:fillRect/>
          </a:stretch>
        </p:blipFill>
        <p:spPr>
          <a:xfrm>
            <a:off x="7092280" y="580063"/>
            <a:ext cx="1782263" cy="1336697"/>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trips(downRight)">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CA" dirty="0">
                <a:solidFill>
                  <a:schemeClr val="bg1">
                    <a:lumMod val="95000"/>
                  </a:schemeClr>
                </a:solidFill>
              </a:rPr>
              <a:t>THE GOSPEL PRESENTATION</a:t>
            </a:r>
          </a:p>
        </p:txBody>
      </p:sp>
      <p:sp>
        <p:nvSpPr>
          <p:cNvPr id="3" name="Subtitle 2"/>
          <p:cNvSpPr>
            <a:spLocks noGrp="1"/>
          </p:cNvSpPr>
          <p:nvPr>
            <p:ph type="subTitle" idx="1"/>
          </p:nvPr>
        </p:nvSpPr>
        <p:spPr>
          <a:xfrm>
            <a:off x="500063" y="1071563"/>
            <a:ext cx="8286750" cy="5500687"/>
          </a:xfrm>
        </p:spPr>
        <p:txBody>
          <a:bodyPr rtlCol="0">
            <a:normAutofit/>
          </a:bodyPr>
          <a:lstStyle/>
          <a:p>
            <a:pPr eaLnBrk="1" fontAlgn="auto" hangingPunct="1">
              <a:spcAft>
                <a:spcPts val="0"/>
              </a:spcAft>
              <a:buFont typeface="Arial" pitchFamily="34" charset="0"/>
              <a:buNone/>
              <a:defRPr/>
            </a:pPr>
            <a:endParaRPr lang="en-CA" dirty="0"/>
          </a:p>
        </p:txBody>
      </p:sp>
      <p:pic>
        <p:nvPicPr>
          <p:cNvPr id="4100" name="Picture 5" descr="Z07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01" name="Rectangle 6"/>
          <p:cNvSpPr>
            <a:spLocks noChangeArrowheads="1"/>
          </p:cNvSpPr>
          <p:nvPr/>
        </p:nvSpPr>
        <p:spPr bwMode="auto">
          <a:xfrm>
            <a:off x="0" y="285750"/>
            <a:ext cx="9144000" cy="769938"/>
          </a:xfrm>
          <a:prstGeom prst="rect">
            <a:avLst/>
          </a:prstGeom>
          <a:noFill/>
          <a:ln w="9525">
            <a:noFill/>
            <a:miter lim="800000"/>
            <a:headEnd/>
            <a:tailEnd/>
          </a:ln>
        </p:spPr>
        <p:txBody>
          <a:bodyPr>
            <a:spAutoFit/>
          </a:bodyPr>
          <a:lstStyle/>
          <a:p>
            <a:pPr algn="ctr"/>
            <a:r>
              <a:rPr lang="en-CA" sz="4400">
                <a:solidFill>
                  <a:schemeClr val="bg1"/>
                </a:solidFill>
                <a:latin typeface="Calibri" pitchFamily="34" charset="0"/>
              </a:rPr>
              <a:t>THE GOSPEL PRESENTATION</a:t>
            </a: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ASTER.JPG"/>
          <p:cNvPicPr>
            <a:picLocks noChangeAspect="1"/>
          </p:cNvPicPr>
          <p:nvPr/>
        </p:nvPicPr>
        <p:blipFill>
          <a:blip r:embed="rId2" cstate="print"/>
          <a:stretch>
            <a:fillRect/>
          </a:stretch>
        </p:blipFill>
        <p:spPr>
          <a:xfrm>
            <a:off x="0" y="0"/>
            <a:ext cx="9144000" cy="6858000"/>
          </a:xfrm>
          <a:prstGeom prst="rect">
            <a:avLst/>
          </a:prstGeom>
          <a:scene3d>
            <a:camera prst="orthographicFront"/>
            <a:lightRig rig="threePt" dir="t"/>
          </a:scene3d>
          <a:sp3d extrusionH="76200" contourW="12700">
            <a:extrusionClr>
              <a:schemeClr val="accent6"/>
            </a:extrusionClr>
            <a:contourClr>
              <a:srgbClr val="FF33CC"/>
            </a:contourClr>
          </a:sp3d>
        </p:spPr>
      </p:pic>
      <p:sp>
        <p:nvSpPr>
          <p:cNvPr id="31747" name="TextBox 2"/>
          <p:cNvSpPr txBox="1">
            <a:spLocks noChangeArrowheads="1"/>
          </p:cNvSpPr>
          <p:nvPr/>
        </p:nvSpPr>
        <p:spPr bwMode="auto">
          <a:xfrm>
            <a:off x="0" y="285728"/>
            <a:ext cx="9144000" cy="6186309"/>
          </a:xfrm>
          <a:prstGeom prst="rect">
            <a:avLst/>
          </a:prstGeom>
          <a:noFill/>
          <a:ln w="9525">
            <a:noFill/>
            <a:miter lim="800000"/>
            <a:headEnd/>
            <a:tailEnd/>
          </a:ln>
        </p:spPr>
        <p:txBody>
          <a:bodyPr wrap="square">
            <a:spAutoFit/>
          </a:bodyPr>
          <a:lstStyle/>
          <a:p>
            <a:r>
              <a:rPr lang="en-CA" sz="3600" dirty="0">
                <a:solidFill>
                  <a:schemeClr val="bg1"/>
                </a:solidFill>
              </a:rPr>
              <a:t>Was this gospel presentation clear to you?</a:t>
            </a:r>
          </a:p>
          <a:p>
            <a:endParaRPr lang="en-CA" sz="3600" dirty="0">
              <a:solidFill>
                <a:schemeClr val="bg1"/>
              </a:solidFill>
            </a:endParaRPr>
          </a:p>
          <a:p>
            <a:r>
              <a:rPr lang="en-CA" sz="3600" dirty="0">
                <a:solidFill>
                  <a:schemeClr val="bg1"/>
                </a:solidFill>
              </a:rPr>
              <a:t>Is there anything that you did not understand?</a:t>
            </a:r>
          </a:p>
          <a:p>
            <a:endParaRPr lang="en-CA" sz="3600" dirty="0">
              <a:solidFill>
                <a:schemeClr val="bg1"/>
              </a:solidFill>
            </a:endParaRPr>
          </a:p>
          <a:p>
            <a:r>
              <a:rPr lang="en-CA" sz="3600" dirty="0">
                <a:solidFill>
                  <a:schemeClr val="bg1"/>
                </a:solidFill>
              </a:rPr>
              <a:t>Are you willing to accept Jesus always into your life today?</a:t>
            </a:r>
          </a:p>
          <a:p>
            <a:endParaRPr lang="en-CA" sz="3600" dirty="0">
              <a:solidFill>
                <a:schemeClr val="bg1"/>
              </a:solidFill>
            </a:endParaRPr>
          </a:p>
          <a:p>
            <a:r>
              <a:rPr lang="en-CA" sz="3600" dirty="0"/>
              <a:t>Are you willing to continue walking with Him until He comes back to this earth for His people?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G07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428625" y="285750"/>
            <a:ext cx="2143125" cy="1446213"/>
          </a:xfrm>
          <a:prstGeom prst="rect">
            <a:avLst/>
          </a:prstGeom>
          <a:noFill/>
          <a:ln w="9525">
            <a:noFill/>
            <a:miter lim="800000"/>
            <a:headEnd/>
            <a:tailEnd/>
          </a:ln>
        </p:spPr>
        <p:txBody>
          <a:bodyPr>
            <a:spAutoFit/>
          </a:bodyPr>
          <a:lstStyle/>
          <a:p>
            <a:r>
              <a:rPr lang="en-CA" sz="4400">
                <a:solidFill>
                  <a:srgbClr val="FF0000"/>
                </a:solidFill>
              </a:rPr>
              <a:t>Be </a:t>
            </a:r>
          </a:p>
          <a:p>
            <a:r>
              <a:rPr lang="en-CA" sz="4400">
                <a:solidFill>
                  <a:srgbClr val="FF0000"/>
                </a:solidFill>
              </a:rPr>
              <a:t>Ready!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G-EAST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solidFill>
            <a:schemeClr val="accent5"/>
          </a:solidFill>
        </p:spPr>
        <p:txBody>
          <a:bodyPr/>
          <a:lstStyle/>
          <a:p>
            <a:pPr eaLnBrk="1" hangingPunct="1">
              <a:defRPr/>
            </a:pPr>
            <a:r>
              <a:rPr lang="en-CA" dirty="0">
                <a:solidFill>
                  <a:schemeClr val="bg1"/>
                </a:solidFill>
              </a:rPr>
              <a:t>The Bible says that God is love:</a:t>
            </a:r>
          </a:p>
        </p:txBody>
      </p:sp>
      <p:sp>
        <p:nvSpPr>
          <p:cNvPr id="3" name="TextBox 2"/>
          <p:cNvSpPr txBox="1"/>
          <p:nvPr/>
        </p:nvSpPr>
        <p:spPr>
          <a:xfrm>
            <a:off x="500063" y="1714500"/>
            <a:ext cx="7929562" cy="1446213"/>
          </a:xfrm>
          <a:prstGeom prst="rect">
            <a:avLst/>
          </a:prstGeom>
          <a:solidFill>
            <a:schemeClr val="accent3"/>
          </a:solidFill>
        </p:spPr>
        <p:txBody>
          <a:bodyPr>
            <a:spAutoFit/>
          </a:bodyPr>
          <a:lstStyle/>
          <a:p>
            <a:pPr>
              <a:defRPr/>
            </a:pPr>
            <a:r>
              <a:rPr lang="en-CA" sz="4400" dirty="0"/>
              <a:t>He that loves not knows not </a:t>
            </a:r>
          </a:p>
          <a:p>
            <a:pPr>
              <a:defRPr/>
            </a:pPr>
            <a:r>
              <a:rPr lang="en-CA" sz="4400" dirty="0"/>
              <a:t>God; for God is love. </a:t>
            </a:r>
            <a:r>
              <a:rPr lang="en-CA" sz="4400" u="sng" dirty="0"/>
              <a:t>1John 4:8</a:t>
            </a:r>
          </a:p>
        </p:txBody>
      </p:sp>
      <p:sp>
        <p:nvSpPr>
          <p:cNvPr id="4" name="TextBox 3"/>
          <p:cNvSpPr txBox="1"/>
          <p:nvPr/>
        </p:nvSpPr>
        <p:spPr>
          <a:xfrm>
            <a:off x="500063" y="3714750"/>
            <a:ext cx="7929562" cy="2800350"/>
          </a:xfrm>
          <a:prstGeom prst="rect">
            <a:avLst/>
          </a:prstGeom>
          <a:solidFill>
            <a:schemeClr val="accent3"/>
          </a:solidFill>
        </p:spPr>
        <p:txBody>
          <a:bodyPr>
            <a:spAutoFit/>
          </a:bodyPr>
          <a:lstStyle/>
          <a:p>
            <a:pPr>
              <a:defRPr/>
            </a:pPr>
            <a:r>
              <a:rPr lang="en-CA" sz="4400" dirty="0"/>
              <a:t>And we have known and believed the love that God has for us. God is love… </a:t>
            </a:r>
            <a:r>
              <a:rPr lang="en-CA" sz="4400" u="sng" dirty="0"/>
              <a:t>1John 4:16</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BROWN.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14313" y="500063"/>
            <a:ext cx="8929687" cy="4832350"/>
          </a:xfrm>
          <a:prstGeom prst="rect">
            <a:avLst/>
          </a:prstGeom>
          <a:noFill/>
        </p:spPr>
        <p:txBody>
          <a:bodyPr>
            <a:spAutoFit/>
          </a:bodyPr>
          <a:lstStyle/>
          <a:p>
            <a:pPr>
              <a:defRPr/>
            </a:pPr>
            <a:r>
              <a:rPr lang="en-CA" sz="4400" dirty="0">
                <a:solidFill>
                  <a:schemeClr val="bg1"/>
                </a:solidFill>
              </a:rPr>
              <a:t>In order for God to be a God of love He has to demonstrate three main Characteristics:</a:t>
            </a:r>
          </a:p>
          <a:p>
            <a:pPr>
              <a:defRPr/>
            </a:pPr>
            <a:endParaRPr lang="en-CA" sz="4400" dirty="0">
              <a:solidFill>
                <a:schemeClr val="bg1"/>
              </a:solidFill>
            </a:endParaRPr>
          </a:p>
          <a:p>
            <a:pPr marL="742950" indent="-742950">
              <a:buFontTx/>
              <a:buAutoNum type="arabicPeriod"/>
              <a:defRPr/>
            </a:pPr>
            <a:r>
              <a:rPr lang="en-CA" sz="4400" dirty="0">
                <a:solidFill>
                  <a:schemeClr val="bg1"/>
                </a:solidFill>
              </a:rPr>
              <a:t>Perfection</a:t>
            </a:r>
          </a:p>
          <a:p>
            <a:pPr marL="742950" indent="-742950">
              <a:buFontTx/>
              <a:buAutoNum type="arabicPeriod"/>
              <a:defRPr/>
            </a:pPr>
            <a:r>
              <a:rPr lang="en-CA" sz="4400" dirty="0">
                <a:solidFill>
                  <a:schemeClr val="bg1"/>
                </a:solidFill>
              </a:rPr>
              <a:t>Mercy</a:t>
            </a:r>
          </a:p>
          <a:p>
            <a:pPr marL="742950" indent="-742950">
              <a:buFontTx/>
              <a:buAutoNum type="arabicPeriod"/>
              <a:defRPr/>
            </a:pPr>
            <a:r>
              <a:rPr lang="en-CA" sz="4400" dirty="0">
                <a:solidFill>
                  <a:schemeClr val="bg1"/>
                </a:solidFill>
              </a:rPr>
              <a:t>Justice</a:t>
            </a:r>
            <a:endParaRPr lang="en-CA" sz="4000" dirty="0">
              <a:solidFill>
                <a:schemeClr val="bg1"/>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trips(downLeft)">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heel(4)">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BBERRY.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3" name="TextBox 2"/>
          <p:cNvSpPr txBox="1"/>
          <p:nvPr/>
        </p:nvSpPr>
        <p:spPr>
          <a:xfrm>
            <a:off x="0" y="0"/>
            <a:ext cx="9144000" cy="5016758"/>
          </a:xfrm>
          <a:prstGeom prst="rect">
            <a:avLst/>
          </a:prstGeom>
          <a:noFill/>
        </p:spPr>
        <p:txBody>
          <a:bodyPr>
            <a:spAutoFit/>
          </a:bodyPr>
          <a:lstStyle/>
          <a:p>
            <a:pPr>
              <a:defRPr/>
            </a:pPr>
            <a:r>
              <a:rPr lang="en-CA" sz="4000" dirty="0">
                <a:solidFill>
                  <a:schemeClr val="bg1"/>
                </a:solidFill>
              </a:rPr>
              <a:t>The Bible says that God has all three</a:t>
            </a:r>
          </a:p>
          <a:p>
            <a:pPr>
              <a:defRPr/>
            </a:pPr>
            <a:r>
              <a:rPr lang="en-CA" sz="4000" dirty="0">
                <a:solidFill>
                  <a:schemeClr val="bg1"/>
                </a:solidFill>
              </a:rPr>
              <a:t>of these characteristics:</a:t>
            </a:r>
          </a:p>
          <a:p>
            <a:pPr>
              <a:defRPr/>
            </a:pPr>
            <a:endParaRPr lang="en-CA" sz="4000" dirty="0"/>
          </a:p>
          <a:p>
            <a:pPr marL="742950" indent="-742950">
              <a:buFontTx/>
              <a:buAutoNum type="arabicPeriod"/>
              <a:defRPr/>
            </a:pPr>
            <a:r>
              <a:rPr lang="en-CA" sz="4000" u="sng" dirty="0">
                <a:solidFill>
                  <a:schemeClr val="bg1">
                    <a:lumMod val="95000"/>
                  </a:schemeClr>
                </a:solidFill>
              </a:rPr>
              <a:t>Perfection</a:t>
            </a:r>
            <a:r>
              <a:rPr lang="en-CA" sz="4000" dirty="0">
                <a:solidFill>
                  <a:schemeClr val="bg1">
                    <a:lumMod val="95000"/>
                  </a:schemeClr>
                </a:solidFill>
              </a:rPr>
              <a:t>: Be ye therefore perfect, </a:t>
            </a:r>
          </a:p>
          <a:p>
            <a:pPr marL="742950" indent="-742950">
              <a:defRPr/>
            </a:pPr>
            <a:r>
              <a:rPr lang="en-CA" sz="4000" dirty="0">
                <a:solidFill>
                  <a:schemeClr val="bg1">
                    <a:lumMod val="95000"/>
                  </a:schemeClr>
                </a:solidFill>
              </a:rPr>
              <a:t>even as your Father which is in </a:t>
            </a:r>
          </a:p>
          <a:p>
            <a:pPr marL="742950" indent="-742950">
              <a:defRPr/>
            </a:pPr>
            <a:r>
              <a:rPr lang="en-CA" sz="4000" dirty="0">
                <a:solidFill>
                  <a:schemeClr val="bg1">
                    <a:lumMod val="95000"/>
                  </a:schemeClr>
                </a:solidFill>
              </a:rPr>
              <a:t>heaven is perfect.  </a:t>
            </a:r>
            <a:r>
              <a:rPr lang="en-CA" sz="4000" u="sng" dirty="0">
                <a:solidFill>
                  <a:schemeClr val="bg1">
                    <a:lumMod val="95000"/>
                  </a:schemeClr>
                </a:solidFill>
              </a:rPr>
              <a:t>Mat. </a:t>
            </a:r>
            <a:r>
              <a:rPr lang="en-CA" sz="4000" u="sng">
                <a:solidFill>
                  <a:schemeClr val="bg1">
                    <a:lumMod val="95000"/>
                  </a:schemeClr>
                </a:solidFill>
              </a:rPr>
              <a:t>5:48</a:t>
            </a:r>
            <a:endParaRPr lang="en-CA" sz="4000" u="sng" dirty="0">
              <a:solidFill>
                <a:schemeClr val="bg1">
                  <a:lumMod val="95000"/>
                </a:schemeClr>
              </a:solidFill>
            </a:endParaRPr>
          </a:p>
          <a:p>
            <a:pPr marL="742950" indent="-742950">
              <a:defRPr/>
            </a:pPr>
            <a:endParaRPr lang="en-CA" sz="4000" dirty="0">
              <a:solidFill>
                <a:schemeClr val="bg1">
                  <a:lumMod val="95000"/>
                </a:schemeClr>
              </a:solidFill>
            </a:endParaRPr>
          </a:p>
          <a:p>
            <a:pPr marL="742950" indent="-742950">
              <a:defRPr/>
            </a:pPr>
            <a:endParaRPr lang="en-CA" sz="4000" dirty="0">
              <a:solidFill>
                <a:schemeClr val="bg1">
                  <a:lumMod val="95000"/>
                </a:schemeClr>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ROWN.JPG"/>
          <p:cNvPicPr>
            <a:picLocks noChangeAspect="1"/>
          </p:cNvPicPr>
          <p:nvPr/>
        </p:nvPicPr>
        <p:blipFill>
          <a:blip r:embed="rId2" cstate="print">
            <a:lum contrast="40000"/>
          </a:blip>
          <a:stretch>
            <a:fillRect/>
          </a:stretch>
        </p:blipFill>
        <p:spPr>
          <a:xfrm>
            <a:off x="0" y="0"/>
            <a:ext cx="9144000" cy="6858000"/>
          </a:xfrm>
          <a:prstGeom prst="rect">
            <a:avLst/>
          </a:prstGeom>
        </p:spPr>
      </p:pic>
      <p:sp>
        <p:nvSpPr>
          <p:cNvPr id="3" name="TextBox 2"/>
          <p:cNvSpPr txBox="1"/>
          <p:nvPr/>
        </p:nvSpPr>
        <p:spPr>
          <a:xfrm>
            <a:off x="142844" y="571480"/>
            <a:ext cx="8858312" cy="6247864"/>
          </a:xfrm>
          <a:prstGeom prst="rect">
            <a:avLst/>
          </a:prstGeom>
          <a:noFill/>
        </p:spPr>
        <p:txBody>
          <a:bodyPr wrap="square" rtlCol="0">
            <a:spAutoFit/>
          </a:bodyPr>
          <a:lstStyle/>
          <a:p>
            <a:pPr marL="742950" indent="-742950">
              <a:buAutoNum type="arabicPeriod" startAt="2"/>
              <a:defRPr/>
            </a:pPr>
            <a:r>
              <a:rPr lang="en-CA" sz="4000" u="sng" dirty="0">
                <a:solidFill>
                  <a:srgbClr val="FFFF00"/>
                </a:solidFill>
              </a:rPr>
              <a:t>Mercy</a:t>
            </a:r>
            <a:r>
              <a:rPr lang="en-CA" sz="4000" dirty="0">
                <a:solidFill>
                  <a:srgbClr val="FFFF00"/>
                </a:solidFill>
              </a:rPr>
              <a:t>:  </a:t>
            </a:r>
            <a:r>
              <a:rPr lang="en-CA" sz="4000" u="sng" dirty="0">
                <a:solidFill>
                  <a:srgbClr val="FFFF00"/>
                </a:solidFill>
              </a:rPr>
              <a:t>Ps. 86:15</a:t>
            </a:r>
            <a:r>
              <a:rPr lang="en-CA" sz="4000" dirty="0">
                <a:solidFill>
                  <a:srgbClr val="FFFF00"/>
                </a:solidFill>
              </a:rPr>
              <a:t>. But thou, O</a:t>
            </a:r>
          </a:p>
          <a:p>
            <a:pPr marL="742950" indent="-742950">
              <a:defRPr/>
            </a:pPr>
            <a:r>
              <a:rPr lang="en-CA" sz="4000" dirty="0">
                <a:solidFill>
                  <a:srgbClr val="FFFF00"/>
                </a:solidFill>
              </a:rPr>
              <a:t>Lord, art a God full of compassion and</a:t>
            </a:r>
          </a:p>
          <a:p>
            <a:pPr marL="742950" indent="-742950">
              <a:defRPr/>
            </a:pPr>
            <a:r>
              <a:rPr lang="en-CA" sz="4000" dirty="0">
                <a:solidFill>
                  <a:srgbClr val="FFFF00"/>
                </a:solidFill>
              </a:rPr>
              <a:t>gracious, longsuffering, and plenteous</a:t>
            </a:r>
          </a:p>
          <a:p>
            <a:pPr marL="742950" indent="-742950">
              <a:defRPr/>
            </a:pPr>
            <a:r>
              <a:rPr lang="en-CA" sz="4000" dirty="0">
                <a:solidFill>
                  <a:srgbClr val="FFFF00"/>
                </a:solidFill>
              </a:rPr>
              <a:t>in mercy and truth.</a:t>
            </a:r>
          </a:p>
          <a:p>
            <a:pPr marL="742950" indent="-742950">
              <a:defRPr/>
            </a:pPr>
            <a:endParaRPr lang="en-CA" sz="4000" dirty="0">
              <a:solidFill>
                <a:schemeClr val="bg1"/>
              </a:solidFill>
            </a:endParaRPr>
          </a:p>
          <a:p>
            <a:pPr marL="742950" indent="-742950">
              <a:defRPr/>
            </a:pPr>
            <a:r>
              <a:rPr lang="en-CA" sz="4000" u="sng" dirty="0"/>
              <a:t>Psa 136:2,3</a:t>
            </a:r>
            <a:r>
              <a:rPr lang="en-CA" sz="4000" dirty="0"/>
              <a:t>  O give thanks unto the</a:t>
            </a:r>
          </a:p>
          <a:p>
            <a:pPr marL="742950" indent="-742950">
              <a:defRPr/>
            </a:pPr>
            <a:r>
              <a:rPr lang="en-CA" sz="4000" dirty="0"/>
              <a:t>God of gods: for his mercy endures for</a:t>
            </a:r>
          </a:p>
          <a:p>
            <a:pPr marL="742950" indent="-742950">
              <a:defRPr/>
            </a:pPr>
            <a:r>
              <a:rPr lang="en-CA" sz="4000" dirty="0"/>
              <a:t>ever. O give thanks to the Lord of</a:t>
            </a:r>
          </a:p>
          <a:p>
            <a:pPr marL="742950" indent="-742950">
              <a:defRPr/>
            </a:pPr>
            <a:r>
              <a:rPr lang="en-CA" sz="4000" dirty="0"/>
              <a:t>lords: for his mercy endures for ever.</a:t>
            </a:r>
          </a:p>
          <a:p>
            <a:endParaRPr lang="en-CA" sz="4000" dirty="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strips(downLeft)">
                                      <p:cBhvr>
                                        <p:cTn id="7" dur="1000"/>
                                        <p:tgtEl>
                                          <p:spTgt spid="3">
                                            <p:txEl>
                                              <p:pRg st="5" end="5"/>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strips(downLeft)">
                                      <p:cBhvr>
                                        <p:cTn id="10" dur="500"/>
                                        <p:tgtEl>
                                          <p:spTgt spid="3">
                                            <p:txEl>
                                              <p:pRg st="6" end="6"/>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strips(downLeft)">
                                      <p:cBhvr>
                                        <p:cTn id="13" dur="500"/>
                                        <p:tgtEl>
                                          <p:spTgt spid="3">
                                            <p:txEl>
                                              <p:pRg st="7" end="7"/>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strips(downLeft)">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4933</TotalTime>
  <Words>2549</Words>
  <Application>Microsoft Office PowerPoint</Application>
  <PresentationFormat>On-screen Show (4:3)</PresentationFormat>
  <Paragraphs>167</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THE GOSPEL PRESENTATION</vt:lpstr>
      <vt:lpstr>PowerPoint Presentation</vt:lpstr>
      <vt:lpstr> </vt:lpstr>
      <vt:lpstr>PowerPoint Presentation</vt:lpstr>
      <vt:lpstr>THE GOSPEL PRESENTATION</vt:lpstr>
      <vt:lpstr>The Bible says that God is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PRESENTATION</dc:title>
  <dc:creator>RonH</dc:creator>
  <cp:lastModifiedBy>Ron Henderson</cp:lastModifiedBy>
  <cp:revision>182</cp:revision>
  <dcterms:created xsi:type="dcterms:W3CDTF">2007-04-27T01:17:17Z</dcterms:created>
  <dcterms:modified xsi:type="dcterms:W3CDTF">2021-02-12T18:02:52Z</dcterms:modified>
</cp:coreProperties>
</file>